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7" r:id="rId1"/>
  </p:sldMasterIdLst>
  <p:notesMasterIdLst>
    <p:notesMasterId r:id="rId29"/>
  </p:notesMasterIdLst>
  <p:handoutMasterIdLst>
    <p:handoutMasterId r:id="rId30"/>
  </p:handoutMasterIdLst>
  <p:sldIdLst>
    <p:sldId id="327" r:id="rId2"/>
    <p:sldId id="328" r:id="rId3"/>
    <p:sldId id="258" r:id="rId4"/>
    <p:sldId id="303" r:id="rId5"/>
    <p:sldId id="320" r:id="rId6"/>
    <p:sldId id="287" r:id="rId7"/>
    <p:sldId id="332" r:id="rId8"/>
    <p:sldId id="311" r:id="rId9"/>
    <p:sldId id="312" r:id="rId10"/>
    <p:sldId id="259" r:id="rId11"/>
    <p:sldId id="282" r:id="rId12"/>
    <p:sldId id="317" r:id="rId13"/>
    <p:sldId id="307" r:id="rId14"/>
    <p:sldId id="308" r:id="rId15"/>
    <p:sldId id="315" r:id="rId16"/>
    <p:sldId id="321" r:id="rId17"/>
    <p:sldId id="316" r:id="rId18"/>
    <p:sldId id="322" r:id="rId19"/>
    <p:sldId id="319" r:id="rId20"/>
    <p:sldId id="310" r:id="rId21"/>
    <p:sldId id="306" r:id="rId22"/>
    <p:sldId id="305" r:id="rId23"/>
    <p:sldId id="318" r:id="rId24"/>
    <p:sldId id="280" r:id="rId25"/>
    <p:sldId id="333" r:id="rId26"/>
    <p:sldId id="331" r:id="rId27"/>
    <p:sldId id="330" r:id="rId28"/>
  </p:sldIdLst>
  <p:sldSz cx="9144000" cy="5143500" type="screen16x9"/>
  <p:notesSz cx="6858000" cy="9144000"/>
  <p:custDataLst>
    <p:tags r:id="rId3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02E1455-7707-D6EC-3D94-A9256695E784}" name="Becky Gill" initials="BG" userId="S::Becky.Gill@mbie.govt.nz::60b2a953-c2a3-4fb5-98d8-d4715f6acf90"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0908B"/>
    <a:srgbClr val="97D700"/>
    <a:srgbClr val="007EAF"/>
    <a:srgbClr val="00B5E2"/>
    <a:srgbClr val="CF1386"/>
    <a:srgbClr val="AD6114"/>
    <a:srgbClr val="966E08"/>
    <a:srgbClr val="111C4E"/>
    <a:srgbClr val="753BBD"/>
    <a:srgbClr val="5E811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0" autoAdjust="0"/>
    <p:restoredTop sz="80611" autoAdjust="0"/>
  </p:normalViewPr>
  <p:slideViewPr>
    <p:cSldViewPr>
      <p:cViewPr varScale="1">
        <p:scale>
          <a:sx n="79" d="100"/>
          <a:sy n="79" d="100"/>
        </p:scale>
        <p:origin x="752" y="56"/>
      </p:cViewPr>
      <p:guideLst/>
    </p:cSldViewPr>
  </p:slideViewPr>
  <p:outlineViewPr>
    <p:cViewPr>
      <p:scale>
        <a:sx n="33" d="100"/>
        <a:sy n="33" d="100"/>
      </p:scale>
      <p:origin x="0" y="0"/>
    </p:cViewPr>
  </p:outlineViewPr>
  <p:notesTextViewPr>
    <p:cViewPr>
      <p:scale>
        <a:sx n="1" d="1"/>
        <a:sy n="1" d="1"/>
      </p:scale>
      <p:origin x="0" y="0"/>
    </p:cViewPr>
  </p:notesTextViewPr>
  <p:notesViewPr>
    <p:cSldViewPr>
      <p:cViewPr>
        <p:scale>
          <a:sx n="66" d="100"/>
          <a:sy n="66" d="100"/>
        </p:scale>
        <p:origin x="4992" y="123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8/10/relationships/authors" Targe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NZ"/>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NZ"/>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2A3E2E6-5F27-479D-97CB-EE828EC3824D}" type="slidenum">
              <a:rPr lang="en-NZ" smtClean="0"/>
              <a:t>‹#›</a:t>
            </a:fld>
            <a:endParaRPr lang="en-NZ"/>
          </a:p>
        </p:txBody>
      </p:sp>
    </p:spTree>
    <p:extLst>
      <p:ext uri="{BB962C8B-B14F-4D97-AF65-F5344CB8AC3E}">
        <p14:creationId xmlns:p14="http://schemas.microsoft.com/office/powerpoint/2010/main" val="28288335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483DDAA-B36F-4BB3-AB5B-943016DCAE22}" type="datetimeFigureOut">
              <a:rPr lang="en-NZ" smtClean="0"/>
              <a:t>19/09/2023</a:t>
            </a:fld>
            <a:endParaRPr lang="en-NZ"/>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9609598-AAA1-4E2C-9837-F4F650CC1434}" type="slidenum">
              <a:rPr lang="en-NZ" smtClean="0"/>
              <a:t>‹#›</a:t>
            </a:fld>
            <a:endParaRPr lang="en-NZ"/>
          </a:p>
        </p:txBody>
      </p:sp>
    </p:spTree>
    <p:extLst>
      <p:ext uri="{BB962C8B-B14F-4D97-AF65-F5344CB8AC3E}">
        <p14:creationId xmlns:p14="http://schemas.microsoft.com/office/powerpoint/2010/main" val="1027042473"/>
      </p:ext>
    </p:extLst>
  </p:cSld>
  <p:clrMap bg1="lt1" tx1="dk1" bg2="lt2" tx2="dk2" accent1="accent1" accent2="accent2" accent3="accent3" accent4="accent4" accent5="accent5" accent6="accent6" hlink="hlink" folHlink="folHlink"/>
  <p:notesStyle>
    <a:lvl1pPr marL="0" algn="l" defTabSz="879009" rtl="0" eaLnBrk="1" latinLnBrk="0" hangingPunct="1">
      <a:defRPr sz="1100" kern="1200">
        <a:solidFill>
          <a:schemeClr val="tx1"/>
        </a:solidFill>
        <a:latin typeface="+mn-lt"/>
        <a:ea typeface="+mn-ea"/>
        <a:cs typeface="+mn-cs"/>
      </a:defRPr>
    </a:lvl1pPr>
    <a:lvl2pPr marL="439505" algn="l" defTabSz="879009" rtl="0" eaLnBrk="1" latinLnBrk="0" hangingPunct="1">
      <a:defRPr sz="1100" kern="1200">
        <a:solidFill>
          <a:schemeClr val="tx1"/>
        </a:solidFill>
        <a:latin typeface="+mn-lt"/>
        <a:ea typeface="+mn-ea"/>
        <a:cs typeface="+mn-cs"/>
      </a:defRPr>
    </a:lvl2pPr>
    <a:lvl3pPr marL="879009" algn="l" defTabSz="879009" rtl="0" eaLnBrk="1" latinLnBrk="0" hangingPunct="1">
      <a:defRPr sz="1100" kern="1200">
        <a:solidFill>
          <a:schemeClr val="tx1"/>
        </a:solidFill>
        <a:latin typeface="+mn-lt"/>
        <a:ea typeface="+mn-ea"/>
        <a:cs typeface="+mn-cs"/>
      </a:defRPr>
    </a:lvl3pPr>
    <a:lvl4pPr marL="1318515" algn="l" defTabSz="879009" rtl="0" eaLnBrk="1" latinLnBrk="0" hangingPunct="1">
      <a:defRPr sz="1100" kern="1200">
        <a:solidFill>
          <a:schemeClr val="tx1"/>
        </a:solidFill>
        <a:latin typeface="+mn-lt"/>
        <a:ea typeface="+mn-ea"/>
        <a:cs typeface="+mn-cs"/>
      </a:defRPr>
    </a:lvl4pPr>
    <a:lvl5pPr marL="1758018" algn="l" defTabSz="879009" rtl="0" eaLnBrk="1" latinLnBrk="0" hangingPunct="1">
      <a:defRPr sz="1100" kern="1200">
        <a:solidFill>
          <a:schemeClr val="tx1"/>
        </a:solidFill>
        <a:latin typeface="+mn-lt"/>
        <a:ea typeface="+mn-ea"/>
        <a:cs typeface="+mn-cs"/>
      </a:defRPr>
    </a:lvl5pPr>
    <a:lvl6pPr marL="2197524" algn="l" defTabSz="879009" rtl="0" eaLnBrk="1" latinLnBrk="0" hangingPunct="1">
      <a:defRPr sz="1100" kern="1200">
        <a:solidFill>
          <a:schemeClr val="tx1"/>
        </a:solidFill>
        <a:latin typeface="+mn-lt"/>
        <a:ea typeface="+mn-ea"/>
        <a:cs typeface="+mn-cs"/>
      </a:defRPr>
    </a:lvl6pPr>
    <a:lvl7pPr marL="2637028" algn="l" defTabSz="879009" rtl="0" eaLnBrk="1" latinLnBrk="0" hangingPunct="1">
      <a:defRPr sz="1100" kern="1200">
        <a:solidFill>
          <a:schemeClr val="tx1"/>
        </a:solidFill>
        <a:latin typeface="+mn-lt"/>
        <a:ea typeface="+mn-ea"/>
        <a:cs typeface="+mn-cs"/>
      </a:defRPr>
    </a:lvl7pPr>
    <a:lvl8pPr marL="3076534" algn="l" defTabSz="879009" rtl="0" eaLnBrk="1" latinLnBrk="0" hangingPunct="1">
      <a:defRPr sz="1100" kern="1200">
        <a:solidFill>
          <a:schemeClr val="tx1"/>
        </a:solidFill>
        <a:latin typeface="+mn-lt"/>
        <a:ea typeface="+mn-ea"/>
        <a:cs typeface="+mn-cs"/>
      </a:defRPr>
    </a:lvl8pPr>
    <a:lvl9pPr marL="3516038" algn="l" defTabSz="879009" rtl="0" eaLnBrk="1" latinLnBrk="0" hangingPunct="1">
      <a:defRPr sz="1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879009"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a:p>
          <a:p>
            <a:endParaRPr lang="en-NZ" dirty="0"/>
          </a:p>
        </p:txBody>
      </p:sp>
      <p:sp>
        <p:nvSpPr>
          <p:cNvPr id="4" name="Slide Number Placeholder 3"/>
          <p:cNvSpPr>
            <a:spLocks noGrp="1"/>
          </p:cNvSpPr>
          <p:nvPr>
            <p:ph type="sldNum" sz="quarter" idx="5"/>
          </p:nvPr>
        </p:nvSpPr>
        <p:spPr/>
        <p:txBody>
          <a:bodyPr/>
          <a:lstStyle/>
          <a:p>
            <a:fld id="{D9609598-AAA1-4E2C-9837-F4F650CC1434}" type="slidenum">
              <a:rPr lang="en-NZ" smtClean="0"/>
              <a:t>4</a:t>
            </a:fld>
            <a:endParaRPr lang="en-NZ"/>
          </a:p>
        </p:txBody>
      </p:sp>
    </p:spTree>
    <p:extLst>
      <p:ext uri="{BB962C8B-B14F-4D97-AF65-F5344CB8AC3E}">
        <p14:creationId xmlns:p14="http://schemas.microsoft.com/office/powerpoint/2010/main" val="29474373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spcBef>
                <a:spcPts val="600"/>
              </a:spcBef>
              <a:spcAft>
                <a:spcPts val="600"/>
              </a:spcAft>
              <a:buFont typeface="Arial" panose="020B0604020202020204" pitchFamily="34" charset="0"/>
              <a:buNone/>
            </a:pPr>
            <a:endParaRPr lang="en-NZ" dirty="0"/>
          </a:p>
        </p:txBody>
      </p:sp>
      <p:sp>
        <p:nvSpPr>
          <p:cNvPr id="4" name="Slide Number Placeholder 3"/>
          <p:cNvSpPr>
            <a:spLocks noGrp="1"/>
          </p:cNvSpPr>
          <p:nvPr>
            <p:ph type="sldNum" sz="quarter" idx="5"/>
          </p:nvPr>
        </p:nvSpPr>
        <p:spPr/>
        <p:txBody>
          <a:bodyPr/>
          <a:lstStyle/>
          <a:p>
            <a:fld id="{D9609598-AAA1-4E2C-9837-F4F650CC1434}" type="slidenum">
              <a:rPr lang="en-NZ" smtClean="0"/>
              <a:t>17</a:t>
            </a:fld>
            <a:endParaRPr lang="en-NZ"/>
          </a:p>
        </p:txBody>
      </p:sp>
    </p:spTree>
    <p:extLst>
      <p:ext uri="{BB962C8B-B14F-4D97-AF65-F5344CB8AC3E}">
        <p14:creationId xmlns:p14="http://schemas.microsoft.com/office/powerpoint/2010/main" val="35351708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spcBef>
                <a:spcPts val="600"/>
              </a:spcBef>
              <a:spcAft>
                <a:spcPts val="600"/>
              </a:spcAft>
              <a:buFont typeface="Arial" panose="020B0604020202020204" pitchFamily="34" charset="0"/>
              <a:buNone/>
            </a:pPr>
            <a:endParaRPr lang="en-NZ" dirty="0"/>
          </a:p>
        </p:txBody>
      </p:sp>
      <p:sp>
        <p:nvSpPr>
          <p:cNvPr id="4" name="Slide Number Placeholder 3"/>
          <p:cNvSpPr>
            <a:spLocks noGrp="1"/>
          </p:cNvSpPr>
          <p:nvPr>
            <p:ph type="sldNum" sz="quarter" idx="5"/>
          </p:nvPr>
        </p:nvSpPr>
        <p:spPr/>
        <p:txBody>
          <a:bodyPr/>
          <a:lstStyle/>
          <a:p>
            <a:fld id="{D9609598-AAA1-4E2C-9837-F4F650CC1434}" type="slidenum">
              <a:rPr lang="en-NZ" smtClean="0"/>
              <a:t>18</a:t>
            </a:fld>
            <a:endParaRPr lang="en-NZ"/>
          </a:p>
        </p:txBody>
      </p:sp>
    </p:spTree>
    <p:extLst>
      <p:ext uri="{BB962C8B-B14F-4D97-AF65-F5344CB8AC3E}">
        <p14:creationId xmlns:p14="http://schemas.microsoft.com/office/powerpoint/2010/main" val="7427603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a:t>- Explain you motivation for the role in your cover letter. </a:t>
            </a:r>
          </a:p>
        </p:txBody>
      </p:sp>
      <p:sp>
        <p:nvSpPr>
          <p:cNvPr id="4" name="Slide Number Placeholder 3"/>
          <p:cNvSpPr>
            <a:spLocks noGrp="1"/>
          </p:cNvSpPr>
          <p:nvPr>
            <p:ph type="sldNum" sz="quarter" idx="5"/>
          </p:nvPr>
        </p:nvSpPr>
        <p:spPr/>
        <p:txBody>
          <a:bodyPr/>
          <a:lstStyle/>
          <a:p>
            <a:fld id="{D9609598-AAA1-4E2C-9837-F4F650CC1434}" type="slidenum">
              <a:rPr lang="en-NZ" smtClean="0"/>
              <a:t>20</a:t>
            </a:fld>
            <a:endParaRPr lang="en-NZ"/>
          </a:p>
        </p:txBody>
      </p:sp>
    </p:spTree>
    <p:extLst>
      <p:ext uri="{BB962C8B-B14F-4D97-AF65-F5344CB8AC3E}">
        <p14:creationId xmlns:p14="http://schemas.microsoft.com/office/powerpoint/2010/main" val="16073333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endParaRPr lang="en-NZ" dirty="0"/>
          </a:p>
          <a:p>
            <a:pPr marL="0" indent="0">
              <a:buFontTx/>
              <a:buNone/>
            </a:pPr>
            <a:r>
              <a:rPr lang="en-NZ" dirty="0"/>
              <a:t>Minister expect Boards to</a:t>
            </a:r>
          </a:p>
          <a:p>
            <a:pPr marL="171450" indent="-171450">
              <a:buFontTx/>
              <a:buChar char="-"/>
            </a:pPr>
            <a:r>
              <a:rPr lang="en-NZ" dirty="0"/>
              <a:t>Be aware of demands on Ministers from Parliament, taxpayers and other interested parties</a:t>
            </a:r>
          </a:p>
          <a:p>
            <a:pPr marL="171450" indent="-171450">
              <a:buFontTx/>
              <a:buChar char="-"/>
            </a:pPr>
            <a:r>
              <a:rPr lang="en-NZ" dirty="0"/>
              <a:t>Accept that the Crown has interests wider than those of ordinary shareholders in private companies</a:t>
            </a:r>
          </a:p>
          <a:p>
            <a:pPr marL="171450" indent="-171450">
              <a:buFontTx/>
              <a:buChar char="-"/>
            </a:pPr>
            <a:r>
              <a:rPr lang="en-NZ" dirty="0"/>
              <a:t>Understand (and embrace) wider Government policy issues as part of their decision-making</a:t>
            </a:r>
          </a:p>
          <a:p>
            <a:pPr marL="171450" indent="-171450">
              <a:buFontTx/>
              <a:buChar char="-"/>
            </a:pPr>
            <a:r>
              <a:rPr lang="en-NZ" dirty="0"/>
              <a:t>Provide assurance of effective organisational performance (delivery of results) and conformance with statutory functions, powers, duties, etc</a:t>
            </a:r>
          </a:p>
          <a:p>
            <a:pPr marL="171450" indent="-171450">
              <a:buFontTx/>
              <a:buChar char="-"/>
            </a:pPr>
            <a:r>
              <a:rPr lang="en-NZ" dirty="0"/>
              <a:t>Operate as part of a system, and collaborate effectively with other relevant agencies</a:t>
            </a:r>
          </a:p>
          <a:p>
            <a:pPr marL="171450" indent="-171450">
              <a:buFontTx/>
              <a:buChar char="-"/>
            </a:pPr>
            <a:r>
              <a:rPr lang="en-NZ" dirty="0"/>
              <a:t>Be aware of and keep Ministers informed about the potential implications of organisation-specific issues on the Crown</a:t>
            </a:r>
          </a:p>
          <a:p>
            <a:pPr marL="171450" indent="-171450">
              <a:buFontTx/>
              <a:buChar char="-"/>
            </a:pPr>
            <a:r>
              <a:rPr lang="en-NZ" dirty="0"/>
              <a:t>Ensure their Crown entity behaves prudently and sensitively and in keeping with public sector values</a:t>
            </a:r>
          </a:p>
          <a:p>
            <a:pPr marL="171450" indent="-171450">
              <a:buFontTx/>
              <a:buChar char="-"/>
            </a:pPr>
            <a:endParaRPr lang="en-NZ" dirty="0"/>
          </a:p>
        </p:txBody>
      </p:sp>
      <p:sp>
        <p:nvSpPr>
          <p:cNvPr id="4" name="Slide Number Placeholder 3"/>
          <p:cNvSpPr>
            <a:spLocks noGrp="1"/>
          </p:cNvSpPr>
          <p:nvPr>
            <p:ph type="sldNum" sz="quarter" idx="5"/>
          </p:nvPr>
        </p:nvSpPr>
        <p:spPr/>
        <p:txBody>
          <a:bodyPr/>
          <a:lstStyle/>
          <a:p>
            <a:fld id="{D9609598-AAA1-4E2C-9837-F4F650CC1434}" type="slidenum">
              <a:rPr lang="en-NZ" smtClean="0"/>
              <a:t>22</a:t>
            </a:fld>
            <a:endParaRPr lang="en-NZ"/>
          </a:p>
        </p:txBody>
      </p:sp>
    </p:spTree>
    <p:extLst>
      <p:ext uri="{BB962C8B-B14F-4D97-AF65-F5344CB8AC3E}">
        <p14:creationId xmlns:p14="http://schemas.microsoft.com/office/powerpoint/2010/main" val="23604644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indent="-342900">
              <a:buFont typeface="Arial" panose="020B0604020202020204" pitchFamily="34" charset="0"/>
              <a:buChar char="•"/>
            </a:pPr>
            <a:r>
              <a:rPr lang="en-NZ" sz="1100" dirty="0">
                <a:solidFill>
                  <a:prstClr val="black"/>
                </a:solidFill>
              </a:rPr>
              <a:t>Once appointed to a Crown entity board, your public profile increases and there is an element of public scrutiny associated with this</a:t>
            </a:r>
          </a:p>
          <a:p>
            <a:pPr marL="342900" indent="-342900">
              <a:buFont typeface="Arial" panose="020B0604020202020204" pitchFamily="34" charset="0"/>
              <a:buChar char="•"/>
            </a:pPr>
            <a:r>
              <a:rPr lang="en-NZ" sz="1100" dirty="0">
                <a:solidFill>
                  <a:prstClr val="black"/>
                </a:solidFill>
              </a:rPr>
              <a:t>Members should take care in how they conduct themselves – this includes internet posts and social media</a:t>
            </a:r>
          </a:p>
          <a:p>
            <a:pPr marL="171450" indent="-171450">
              <a:buFontTx/>
              <a:buChar char="-"/>
            </a:pPr>
            <a:endParaRPr lang="en-NZ" dirty="0"/>
          </a:p>
        </p:txBody>
      </p:sp>
      <p:sp>
        <p:nvSpPr>
          <p:cNvPr id="4" name="Slide Number Placeholder 3"/>
          <p:cNvSpPr>
            <a:spLocks noGrp="1"/>
          </p:cNvSpPr>
          <p:nvPr>
            <p:ph type="sldNum" sz="quarter" idx="5"/>
          </p:nvPr>
        </p:nvSpPr>
        <p:spPr/>
        <p:txBody>
          <a:bodyPr/>
          <a:lstStyle/>
          <a:p>
            <a:fld id="{D9609598-AAA1-4E2C-9837-F4F650CC1434}" type="slidenum">
              <a:rPr lang="en-NZ" smtClean="0"/>
              <a:t>23</a:t>
            </a:fld>
            <a:endParaRPr lang="en-NZ"/>
          </a:p>
        </p:txBody>
      </p:sp>
    </p:spTree>
    <p:extLst>
      <p:ext uri="{BB962C8B-B14F-4D97-AF65-F5344CB8AC3E}">
        <p14:creationId xmlns:p14="http://schemas.microsoft.com/office/powerpoint/2010/main" val="26745946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879009"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a:p>
          <a:p>
            <a:endParaRPr lang="en-NZ" dirty="0"/>
          </a:p>
        </p:txBody>
      </p:sp>
      <p:sp>
        <p:nvSpPr>
          <p:cNvPr id="4" name="Slide Number Placeholder 3"/>
          <p:cNvSpPr>
            <a:spLocks noGrp="1"/>
          </p:cNvSpPr>
          <p:nvPr>
            <p:ph type="sldNum" sz="quarter" idx="5"/>
          </p:nvPr>
        </p:nvSpPr>
        <p:spPr/>
        <p:txBody>
          <a:bodyPr/>
          <a:lstStyle/>
          <a:p>
            <a:fld id="{D9609598-AAA1-4E2C-9837-F4F650CC1434}" type="slidenum">
              <a:rPr lang="en-NZ" smtClean="0"/>
              <a:t>5</a:t>
            </a:fld>
            <a:endParaRPr lang="en-NZ"/>
          </a:p>
        </p:txBody>
      </p:sp>
    </p:spTree>
    <p:extLst>
      <p:ext uri="{BB962C8B-B14F-4D97-AF65-F5344CB8AC3E}">
        <p14:creationId xmlns:p14="http://schemas.microsoft.com/office/powerpoint/2010/main" val="5796874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Crown entities are those entities defined in section 7(1) of the Crown Entities Act 2004. </a:t>
            </a:r>
            <a:r>
              <a:rPr kumimoji="0" lang="en-US" sz="1100" b="0" i="0" u="none" strike="noStrike" kern="1200" cap="none" spc="0" normalizeH="0" baseline="0" noProof="0" dirty="0">
                <a:ln>
                  <a:noFill/>
                </a:ln>
                <a:solidFill>
                  <a:prstClr val="black"/>
                </a:solidFill>
                <a:effectLst/>
                <a:uLnTx/>
                <a:uFillTx/>
                <a:latin typeface="+mn-lt"/>
                <a:ea typeface="+mn-ea"/>
                <a:cs typeface="+mn-cs"/>
              </a:rPr>
              <a:t>The Crown entities are of enormous importance to the State sector and to New Zealand as a whole.</a:t>
            </a:r>
            <a:endParaRPr lang="en-US" sz="1100" dirty="0"/>
          </a:p>
          <a:p>
            <a:endParaRPr lang="en-US" sz="1100" dirty="0"/>
          </a:p>
          <a:p>
            <a:r>
              <a:rPr lang="en-US" sz="1100" dirty="0"/>
              <a:t>The term Crown entity applies to a varied collection of public </a:t>
            </a:r>
            <a:r>
              <a:rPr lang="en-US" sz="1100" dirty="0" err="1"/>
              <a:t>organisations</a:t>
            </a:r>
            <a:r>
              <a:rPr lang="en-US" sz="1100" dirty="0"/>
              <a:t> in New Zealand. They conduct a broad range of activities from relatively minor roles to major functions.  These activities include provision of policy advice to Ministers, provision of services to the public, administration of rules and regulations, occupational regulation and monitoring of other government entities.</a:t>
            </a:r>
          </a:p>
          <a:p>
            <a:endParaRPr lang="en-NZ" dirty="0"/>
          </a:p>
        </p:txBody>
      </p:sp>
      <p:sp>
        <p:nvSpPr>
          <p:cNvPr id="4" name="Slide Number Placeholder 3"/>
          <p:cNvSpPr>
            <a:spLocks noGrp="1"/>
          </p:cNvSpPr>
          <p:nvPr>
            <p:ph type="sldNum" sz="quarter" idx="5"/>
          </p:nvPr>
        </p:nvSpPr>
        <p:spPr/>
        <p:txBody>
          <a:bodyPr/>
          <a:lstStyle/>
          <a:p>
            <a:fld id="{D9609598-AAA1-4E2C-9837-F4F650CC1434}" type="slidenum">
              <a:rPr lang="en-NZ" smtClean="0"/>
              <a:t>8</a:t>
            </a:fld>
            <a:endParaRPr lang="en-NZ"/>
          </a:p>
        </p:txBody>
      </p:sp>
    </p:spTree>
    <p:extLst>
      <p:ext uri="{BB962C8B-B14F-4D97-AF65-F5344CB8AC3E}">
        <p14:creationId xmlns:p14="http://schemas.microsoft.com/office/powerpoint/2010/main" val="28772651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sz="1100" b="1" dirty="0">
                <a:solidFill>
                  <a:prstClr val="black"/>
                </a:solidFill>
              </a:rPr>
              <a:t>A Crown entity board is expected to govern </a:t>
            </a:r>
          </a:p>
          <a:p>
            <a:r>
              <a:rPr lang="en-NZ" sz="1100" b="1" dirty="0">
                <a:solidFill>
                  <a:prstClr val="black"/>
                </a:solidFill>
              </a:rPr>
              <a:t>(rather than manage)</a:t>
            </a:r>
            <a:endParaRPr lang="en-NZ" sz="1100" dirty="0">
              <a:solidFill>
                <a:prstClr val="black"/>
              </a:solidFill>
            </a:endParaRPr>
          </a:p>
          <a:p>
            <a:pPr marL="285750" indent="-285750">
              <a:spcBef>
                <a:spcPts val="600"/>
              </a:spcBef>
              <a:spcAft>
                <a:spcPts val="600"/>
              </a:spcAft>
              <a:buFont typeface="Arial" panose="020B0604020202020204" pitchFamily="34" charset="0"/>
              <a:buChar char="•"/>
            </a:pPr>
            <a:r>
              <a:rPr lang="en-NZ" sz="1100" dirty="0">
                <a:solidFill>
                  <a:prstClr val="black"/>
                </a:solidFill>
              </a:rPr>
              <a:t>Sets the entity’s strategic direction and core purpose, in line with enabling legislation and after consulting with the Responsible Minister</a:t>
            </a:r>
          </a:p>
          <a:p>
            <a:pPr marL="285750" indent="-285750">
              <a:spcBef>
                <a:spcPts val="600"/>
              </a:spcBef>
              <a:spcAft>
                <a:spcPts val="600"/>
              </a:spcAft>
              <a:buFont typeface="Arial" panose="020B0604020202020204" pitchFamily="34" charset="0"/>
              <a:buChar char="•"/>
            </a:pPr>
            <a:r>
              <a:rPr lang="en-NZ" sz="1100" dirty="0">
                <a:solidFill>
                  <a:prstClr val="black"/>
                </a:solidFill>
              </a:rPr>
              <a:t>Exercises the entity’s powers and functions itself, or through delegation, empowering the CEO and others to implement the board’s policies</a:t>
            </a:r>
          </a:p>
          <a:p>
            <a:pPr marL="285750" indent="-285750">
              <a:spcBef>
                <a:spcPts val="600"/>
              </a:spcBef>
              <a:spcAft>
                <a:spcPts val="600"/>
              </a:spcAft>
              <a:buFont typeface="Arial" panose="020B0604020202020204" pitchFamily="34" charset="0"/>
              <a:buChar char="•"/>
            </a:pPr>
            <a:r>
              <a:rPr lang="en-NZ" sz="1100" dirty="0">
                <a:solidFill>
                  <a:prstClr val="black"/>
                </a:solidFill>
              </a:rPr>
              <a:t>Sets the tone and culture of the entity</a:t>
            </a:r>
          </a:p>
          <a:p>
            <a:pPr marL="285750" indent="-285750">
              <a:spcBef>
                <a:spcPts val="600"/>
              </a:spcBef>
              <a:spcAft>
                <a:spcPts val="600"/>
              </a:spcAft>
              <a:buFont typeface="Arial" panose="020B0604020202020204" pitchFamily="34" charset="0"/>
              <a:buChar char="•"/>
            </a:pPr>
            <a:r>
              <a:rPr lang="en-NZ" sz="1100" dirty="0">
                <a:solidFill>
                  <a:prstClr val="black"/>
                </a:solidFill>
              </a:rPr>
              <a:t>Appoints and oversees the performance of the CEO</a:t>
            </a:r>
          </a:p>
          <a:p>
            <a:pPr marL="285750" indent="-285750">
              <a:spcBef>
                <a:spcPts val="600"/>
              </a:spcBef>
              <a:spcAft>
                <a:spcPts val="600"/>
              </a:spcAft>
              <a:buFont typeface="Arial" panose="020B0604020202020204" pitchFamily="34" charset="0"/>
              <a:buChar char="•"/>
            </a:pPr>
            <a:r>
              <a:rPr lang="en-NZ" sz="1100" dirty="0">
                <a:solidFill>
                  <a:prstClr val="black"/>
                </a:solidFill>
              </a:rPr>
              <a:t>Ensures the entity’s functions are performed efficiently and effectively</a:t>
            </a:r>
          </a:p>
          <a:p>
            <a:pPr marL="285750" indent="-285750">
              <a:spcBef>
                <a:spcPts val="600"/>
              </a:spcBef>
              <a:spcAft>
                <a:spcPts val="600"/>
              </a:spcAft>
              <a:buFont typeface="Arial" panose="020B0604020202020204" pitchFamily="34" charset="0"/>
              <a:buChar char="•"/>
            </a:pPr>
            <a:r>
              <a:rPr lang="en-NZ" sz="1100" dirty="0">
                <a:solidFill>
                  <a:prstClr val="black"/>
                </a:solidFill>
              </a:rPr>
              <a:t>Manages risk and ensures compliance</a:t>
            </a:r>
          </a:p>
          <a:p>
            <a:pPr marL="285750" indent="-285750">
              <a:spcBef>
                <a:spcPts val="600"/>
              </a:spcBef>
              <a:spcAft>
                <a:spcPts val="600"/>
              </a:spcAft>
              <a:buFont typeface="Arial" panose="020B0604020202020204" pitchFamily="34" charset="0"/>
              <a:buChar char="•"/>
            </a:pPr>
            <a:r>
              <a:rPr lang="en-NZ" sz="1100" dirty="0">
                <a:solidFill>
                  <a:prstClr val="black"/>
                </a:solidFill>
              </a:rPr>
              <a:t>Provides assurance of fiscal responsibility</a:t>
            </a:r>
          </a:p>
          <a:p>
            <a:pPr marL="285750" indent="-285750">
              <a:spcBef>
                <a:spcPts val="600"/>
              </a:spcBef>
              <a:spcAft>
                <a:spcPts val="600"/>
              </a:spcAft>
              <a:buFont typeface="Arial" panose="020B0604020202020204" pitchFamily="34" charset="0"/>
              <a:buChar char="•"/>
            </a:pPr>
            <a:r>
              <a:rPr lang="en-NZ" sz="1100" dirty="0">
                <a:solidFill>
                  <a:prstClr val="black"/>
                </a:solidFill>
              </a:rPr>
              <a:t>Maintains appropriate relationships with key stakeholders</a:t>
            </a:r>
          </a:p>
          <a:p>
            <a:endParaRPr lang="en-NZ" dirty="0"/>
          </a:p>
        </p:txBody>
      </p:sp>
      <p:sp>
        <p:nvSpPr>
          <p:cNvPr id="4" name="Slide Number Placeholder 3"/>
          <p:cNvSpPr>
            <a:spLocks noGrp="1"/>
          </p:cNvSpPr>
          <p:nvPr>
            <p:ph type="sldNum" sz="quarter" idx="5"/>
          </p:nvPr>
        </p:nvSpPr>
        <p:spPr/>
        <p:txBody>
          <a:bodyPr/>
          <a:lstStyle/>
          <a:p>
            <a:fld id="{D9609598-AAA1-4E2C-9837-F4F650CC1434}" type="slidenum">
              <a:rPr lang="en-NZ" smtClean="0"/>
              <a:t>9</a:t>
            </a:fld>
            <a:endParaRPr lang="en-NZ"/>
          </a:p>
        </p:txBody>
      </p:sp>
    </p:spTree>
    <p:extLst>
      <p:ext uri="{BB962C8B-B14F-4D97-AF65-F5344CB8AC3E}">
        <p14:creationId xmlns:p14="http://schemas.microsoft.com/office/powerpoint/2010/main" val="24293435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D9609598-AAA1-4E2C-9837-F4F650CC1434}" type="slidenum">
              <a:rPr lang="en-NZ" smtClean="0"/>
              <a:t>11</a:t>
            </a:fld>
            <a:endParaRPr lang="en-NZ"/>
          </a:p>
        </p:txBody>
      </p:sp>
    </p:spTree>
    <p:extLst>
      <p:ext uri="{BB962C8B-B14F-4D97-AF65-F5344CB8AC3E}">
        <p14:creationId xmlns:p14="http://schemas.microsoft.com/office/powerpoint/2010/main" val="20741572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D9609598-AAA1-4E2C-9837-F4F650CC1434}" type="slidenum">
              <a:rPr lang="en-NZ" smtClean="0"/>
              <a:t>12</a:t>
            </a:fld>
            <a:endParaRPr lang="en-NZ"/>
          </a:p>
        </p:txBody>
      </p:sp>
    </p:spTree>
    <p:extLst>
      <p:ext uri="{BB962C8B-B14F-4D97-AF65-F5344CB8AC3E}">
        <p14:creationId xmlns:p14="http://schemas.microsoft.com/office/powerpoint/2010/main" val="13122661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spcBef>
                <a:spcPts val="600"/>
              </a:spcBef>
              <a:spcAft>
                <a:spcPts val="600"/>
              </a:spcAft>
              <a:buFont typeface="Arial" panose="020B0604020202020204" pitchFamily="34" charset="0"/>
              <a:buNone/>
            </a:pPr>
            <a:endParaRPr lang="en-NZ" dirty="0"/>
          </a:p>
        </p:txBody>
      </p:sp>
      <p:sp>
        <p:nvSpPr>
          <p:cNvPr id="4" name="Slide Number Placeholder 3"/>
          <p:cNvSpPr>
            <a:spLocks noGrp="1"/>
          </p:cNvSpPr>
          <p:nvPr>
            <p:ph type="sldNum" sz="quarter" idx="5"/>
          </p:nvPr>
        </p:nvSpPr>
        <p:spPr/>
        <p:txBody>
          <a:bodyPr/>
          <a:lstStyle/>
          <a:p>
            <a:fld id="{D9609598-AAA1-4E2C-9837-F4F650CC1434}" type="slidenum">
              <a:rPr lang="en-NZ" smtClean="0"/>
              <a:t>14</a:t>
            </a:fld>
            <a:endParaRPr lang="en-NZ"/>
          </a:p>
        </p:txBody>
      </p:sp>
    </p:spTree>
    <p:extLst>
      <p:ext uri="{BB962C8B-B14F-4D97-AF65-F5344CB8AC3E}">
        <p14:creationId xmlns:p14="http://schemas.microsoft.com/office/powerpoint/2010/main" val="901666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spcBef>
                <a:spcPts val="600"/>
              </a:spcBef>
              <a:spcAft>
                <a:spcPts val="600"/>
              </a:spcAft>
              <a:buFont typeface="Arial" panose="020B0604020202020204" pitchFamily="34" charset="0"/>
              <a:buNone/>
            </a:pPr>
            <a:r>
              <a:rPr lang="en-NZ" dirty="0"/>
              <a:t>COI –</a:t>
            </a:r>
          </a:p>
          <a:p>
            <a:pPr marL="0" indent="0">
              <a:buNone/>
            </a:pPr>
            <a:r>
              <a:rPr lang="en-NZ" sz="1100" dirty="0"/>
              <a:t>Before appointment, and during appointment.</a:t>
            </a:r>
          </a:p>
          <a:p>
            <a:pPr marL="0" indent="0">
              <a:buNone/>
            </a:pPr>
            <a:r>
              <a:rPr lang="en-NZ" sz="1100" dirty="0"/>
              <a:t>You must disclose any conflicts of interest to the Board Chair, if you:</a:t>
            </a:r>
          </a:p>
          <a:p>
            <a:r>
              <a:rPr lang="en-NZ" sz="1100" dirty="0"/>
              <a:t>may derive a financial benefit (including remuneration as an employee)</a:t>
            </a:r>
          </a:p>
          <a:p>
            <a:r>
              <a:rPr lang="en-NZ" sz="1100" dirty="0"/>
              <a:t>are the spouse, de facto partner, child or parent of a person who may derive a financial benefit</a:t>
            </a:r>
          </a:p>
          <a:p>
            <a:r>
              <a:rPr lang="en-NZ" sz="1100" dirty="0"/>
              <a:t>have a financial interest in a person to whom a matter relates</a:t>
            </a:r>
          </a:p>
          <a:p>
            <a:r>
              <a:rPr lang="en-NZ" sz="1100" dirty="0"/>
              <a:t>are a partner, director, officer, board member or trustee of a person who may have a financial interest in a person to whom a matter relates</a:t>
            </a:r>
          </a:p>
          <a:p>
            <a:r>
              <a:rPr lang="en-NZ" sz="1100" dirty="0"/>
              <a:t>may be ‘interested’ because of a provision in the entity’s Act</a:t>
            </a:r>
          </a:p>
          <a:p>
            <a:r>
              <a:rPr lang="en-NZ" sz="1100" dirty="0"/>
              <a:t>are otherwise directly or indirectly interested in any matter before the board </a:t>
            </a:r>
          </a:p>
          <a:p>
            <a:pPr marL="0" indent="0">
              <a:buNone/>
            </a:pPr>
            <a:r>
              <a:rPr lang="en-NZ" sz="1100" dirty="0"/>
              <a:t>The Board Chair will decide whether an actual or perceived conflict exists, and ensure steps are taken to manage the conflict appropriately</a:t>
            </a:r>
          </a:p>
          <a:p>
            <a:pPr marL="0" indent="0">
              <a:spcBef>
                <a:spcPts val="600"/>
              </a:spcBef>
              <a:spcAft>
                <a:spcPts val="600"/>
              </a:spcAft>
              <a:buFont typeface="Arial" panose="020B0604020202020204" pitchFamily="34" charset="0"/>
              <a:buNone/>
            </a:pPr>
            <a:endParaRPr lang="en-NZ" dirty="0"/>
          </a:p>
        </p:txBody>
      </p:sp>
      <p:sp>
        <p:nvSpPr>
          <p:cNvPr id="4" name="Slide Number Placeholder 3"/>
          <p:cNvSpPr>
            <a:spLocks noGrp="1"/>
          </p:cNvSpPr>
          <p:nvPr>
            <p:ph type="sldNum" sz="quarter" idx="5"/>
          </p:nvPr>
        </p:nvSpPr>
        <p:spPr/>
        <p:txBody>
          <a:bodyPr/>
          <a:lstStyle/>
          <a:p>
            <a:fld id="{D9609598-AAA1-4E2C-9837-F4F650CC1434}" type="slidenum">
              <a:rPr lang="en-NZ" smtClean="0"/>
              <a:t>15</a:t>
            </a:fld>
            <a:endParaRPr lang="en-NZ"/>
          </a:p>
        </p:txBody>
      </p:sp>
    </p:spTree>
    <p:extLst>
      <p:ext uri="{BB962C8B-B14F-4D97-AF65-F5344CB8AC3E}">
        <p14:creationId xmlns:p14="http://schemas.microsoft.com/office/powerpoint/2010/main" val="33426270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spcBef>
                <a:spcPts val="600"/>
              </a:spcBef>
              <a:spcAft>
                <a:spcPts val="600"/>
              </a:spcAft>
              <a:buFont typeface="Arial" panose="020B0604020202020204" pitchFamily="34" charset="0"/>
              <a:buNone/>
            </a:pPr>
            <a:endParaRPr lang="en-NZ" dirty="0"/>
          </a:p>
        </p:txBody>
      </p:sp>
      <p:sp>
        <p:nvSpPr>
          <p:cNvPr id="4" name="Slide Number Placeholder 3"/>
          <p:cNvSpPr>
            <a:spLocks noGrp="1"/>
          </p:cNvSpPr>
          <p:nvPr>
            <p:ph type="sldNum" sz="quarter" idx="5"/>
          </p:nvPr>
        </p:nvSpPr>
        <p:spPr/>
        <p:txBody>
          <a:bodyPr/>
          <a:lstStyle/>
          <a:p>
            <a:fld id="{D9609598-AAA1-4E2C-9837-F4F650CC1434}" type="slidenum">
              <a:rPr lang="en-NZ" smtClean="0"/>
              <a:t>16</a:t>
            </a:fld>
            <a:endParaRPr lang="en-NZ"/>
          </a:p>
        </p:txBody>
      </p:sp>
    </p:spTree>
    <p:extLst>
      <p:ext uri="{BB962C8B-B14F-4D97-AF65-F5344CB8AC3E}">
        <p14:creationId xmlns:p14="http://schemas.microsoft.com/office/powerpoint/2010/main" val="364308525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Main Title">
    <p:bg>
      <p:bgPr>
        <a:solidFill>
          <a:schemeClr val="bg1"/>
        </a:solidFill>
        <a:effectLst/>
      </p:bgPr>
    </p:bg>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975590" y="2715766"/>
            <a:ext cx="7196810" cy="993766"/>
          </a:xfrm>
          <a:prstGeom prst="rect">
            <a:avLst/>
          </a:prstGeom>
        </p:spPr>
        <p:txBody>
          <a:bodyPr/>
          <a:lstStyle>
            <a:lvl1pPr marL="0" indent="0" algn="l">
              <a:buNone/>
              <a:defRPr sz="2400">
                <a:solidFill>
                  <a:schemeClr val="tx1"/>
                </a:solidFill>
              </a:defRPr>
            </a:lvl1pPr>
            <a:lvl2pPr marL="439505" indent="0" algn="ctr">
              <a:buNone/>
              <a:defRPr>
                <a:solidFill>
                  <a:schemeClr val="tx1">
                    <a:tint val="75000"/>
                  </a:schemeClr>
                </a:solidFill>
              </a:defRPr>
            </a:lvl2pPr>
            <a:lvl3pPr marL="879009" indent="0" algn="ctr">
              <a:buNone/>
              <a:defRPr>
                <a:solidFill>
                  <a:schemeClr val="tx1">
                    <a:tint val="75000"/>
                  </a:schemeClr>
                </a:solidFill>
              </a:defRPr>
            </a:lvl3pPr>
            <a:lvl4pPr marL="1318515" indent="0" algn="ctr">
              <a:buNone/>
              <a:defRPr>
                <a:solidFill>
                  <a:schemeClr val="tx1">
                    <a:tint val="75000"/>
                  </a:schemeClr>
                </a:solidFill>
              </a:defRPr>
            </a:lvl4pPr>
            <a:lvl5pPr marL="1758018" indent="0" algn="ctr">
              <a:buNone/>
              <a:defRPr>
                <a:solidFill>
                  <a:schemeClr val="tx1">
                    <a:tint val="75000"/>
                  </a:schemeClr>
                </a:solidFill>
              </a:defRPr>
            </a:lvl5pPr>
            <a:lvl6pPr marL="2197524" indent="0" algn="ctr">
              <a:buNone/>
              <a:defRPr>
                <a:solidFill>
                  <a:schemeClr val="tx1">
                    <a:tint val="75000"/>
                  </a:schemeClr>
                </a:solidFill>
              </a:defRPr>
            </a:lvl6pPr>
            <a:lvl7pPr marL="2637028" indent="0" algn="ctr">
              <a:buNone/>
              <a:defRPr>
                <a:solidFill>
                  <a:schemeClr val="tx1">
                    <a:tint val="75000"/>
                  </a:schemeClr>
                </a:solidFill>
              </a:defRPr>
            </a:lvl7pPr>
            <a:lvl8pPr marL="3076534" indent="0" algn="ctr">
              <a:buNone/>
              <a:defRPr>
                <a:solidFill>
                  <a:schemeClr val="tx1">
                    <a:tint val="75000"/>
                  </a:schemeClr>
                </a:solidFill>
              </a:defRPr>
            </a:lvl8pPr>
            <a:lvl9pPr marL="3516038" indent="0" algn="ctr">
              <a:buNone/>
              <a:defRPr>
                <a:solidFill>
                  <a:schemeClr val="tx1">
                    <a:tint val="75000"/>
                  </a:schemeClr>
                </a:solidFill>
              </a:defRPr>
            </a:lvl9pPr>
          </a:lstStyle>
          <a:p>
            <a:r>
              <a:rPr lang="en-US" dirty="0"/>
              <a:t>Sub Heading</a:t>
            </a:r>
            <a:endParaRPr lang="en-NZ" dirty="0"/>
          </a:p>
        </p:txBody>
      </p:sp>
      <p:sp>
        <p:nvSpPr>
          <p:cNvPr id="7" name="Title 6"/>
          <p:cNvSpPr>
            <a:spLocks noGrp="1"/>
          </p:cNvSpPr>
          <p:nvPr>
            <p:ph type="title" hasCustomPrompt="1"/>
          </p:nvPr>
        </p:nvSpPr>
        <p:spPr>
          <a:xfrm>
            <a:off x="975588" y="1563639"/>
            <a:ext cx="7196810" cy="993775"/>
          </a:xfrm>
          <a:prstGeom prst="rect">
            <a:avLst/>
          </a:prstGeom>
        </p:spPr>
        <p:txBody>
          <a:bodyPr anchor="b" anchorCtr="0"/>
          <a:lstStyle>
            <a:lvl1pPr algn="l">
              <a:defRPr sz="3800" b="1">
                <a:latin typeface="+mj-lt"/>
              </a:defRPr>
            </a:lvl1pPr>
          </a:lstStyle>
          <a:p>
            <a:r>
              <a:rPr lang="en-US" dirty="0"/>
              <a:t>Title Heading</a:t>
            </a:r>
            <a:endParaRPr lang="en-NZ" dirty="0"/>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1600" y="483518"/>
            <a:ext cx="2337946" cy="432000"/>
          </a:xfrm>
          <a:prstGeom prst="rect">
            <a:avLst/>
          </a:prstGeom>
        </p:spPr>
      </p:pic>
      <p:cxnSp>
        <p:nvCxnSpPr>
          <p:cNvPr id="8" name="Straight Connector 7"/>
          <p:cNvCxnSpPr>
            <a:cxnSpLocks/>
          </p:cNvCxnSpPr>
          <p:nvPr userDrawn="1"/>
        </p:nvCxnSpPr>
        <p:spPr>
          <a:xfrm>
            <a:off x="971600" y="1275606"/>
            <a:ext cx="7200800" cy="0"/>
          </a:xfrm>
          <a:prstGeom prst="line">
            <a:avLst/>
          </a:prstGeom>
          <a:ln w="6350">
            <a:solidFill>
              <a:schemeClr val="tx1"/>
            </a:solidFill>
          </a:ln>
        </p:spPr>
        <p:style>
          <a:lnRef idx="1">
            <a:schemeClr val="dk1"/>
          </a:lnRef>
          <a:fillRef idx="0">
            <a:schemeClr val="dk1"/>
          </a:fillRef>
          <a:effectRef idx="0">
            <a:schemeClr val="dk1"/>
          </a:effectRef>
          <a:fontRef idx="minor">
            <a:schemeClr val="tx1"/>
          </a:fontRef>
        </p:style>
      </p:cxnSp>
      <p:pic>
        <p:nvPicPr>
          <p:cNvPr id="9" name="Picture 8" descr="A picture containing text, sign&#10;&#10;Description automatically generated">
            <a:extLst>
              <a:ext uri="{FF2B5EF4-FFF2-40B4-BE49-F238E27FC236}">
                <a16:creationId xmlns:a16="http://schemas.microsoft.com/office/drawing/2014/main" id="{3BFCFB7B-96C2-A246-8930-7C450C69911C}"/>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71600" y="4587974"/>
            <a:ext cx="1456343" cy="216000"/>
          </a:xfrm>
          <a:prstGeom prst="rect">
            <a:avLst/>
          </a:prstGeom>
        </p:spPr>
      </p:pic>
      <p:pic>
        <p:nvPicPr>
          <p:cNvPr id="16" name="Picture 15" descr="Shape&#10;&#10;Description automatically generated">
            <a:extLst>
              <a:ext uri="{FF2B5EF4-FFF2-40B4-BE49-F238E27FC236}">
                <a16:creationId xmlns:a16="http://schemas.microsoft.com/office/drawing/2014/main" id="{B65C1462-F1F6-1741-B293-A809E1C23450}"/>
              </a:ext>
            </a:extLst>
          </p:cNvPr>
          <p:cNvPicPr>
            <a:picLocks noChangeAspect="1"/>
          </p:cNvPicPr>
          <p:nvPr userDrawn="1"/>
        </p:nvPicPr>
        <p:blipFill rotWithShape="1">
          <a:blip r:embed="rId4" cstate="print">
            <a:extLst>
              <a:ext uri="{28A0092B-C50C-407E-A947-70E740481C1C}">
                <a14:useLocalDpi xmlns:a14="http://schemas.microsoft.com/office/drawing/2010/main" val="0"/>
              </a:ext>
            </a:extLst>
          </a:blip>
          <a:srcRect t="19752" r="17403" b="35775"/>
          <a:stretch/>
        </p:blipFill>
        <p:spPr>
          <a:xfrm>
            <a:off x="6267924" y="4030215"/>
            <a:ext cx="2876076" cy="1117561"/>
          </a:xfrm>
          <a:prstGeom prst="rect">
            <a:avLst/>
          </a:prstGeom>
        </p:spPr>
      </p:pic>
    </p:spTree>
    <p:extLst>
      <p:ext uri="{BB962C8B-B14F-4D97-AF65-F5344CB8AC3E}">
        <p14:creationId xmlns:p14="http://schemas.microsoft.com/office/powerpoint/2010/main" val="2137559689"/>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Grey">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179512" y="195486"/>
            <a:ext cx="8784976" cy="475252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cxnSp>
        <p:nvCxnSpPr>
          <p:cNvPr id="7" name="Straight Connector 6">
            <a:extLst>
              <a:ext uri="{FF2B5EF4-FFF2-40B4-BE49-F238E27FC236}">
                <a16:creationId xmlns:a16="http://schemas.microsoft.com/office/drawing/2014/main" id="{E7B36A2C-CE4C-0947-B196-601D80E73694}"/>
              </a:ext>
            </a:extLst>
          </p:cNvPr>
          <p:cNvCxnSpPr>
            <a:cxnSpLocks/>
          </p:cNvCxnSpPr>
          <p:nvPr userDrawn="1"/>
        </p:nvCxnSpPr>
        <p:spPr>
          <a:xfrm>
            <a:off x="975588" y="2139702"/>
            <a:ext cx="6838529" cy="0"/>
          </a:xfrm>
          <a:prstGeom prst="line">
            <a:avLst/>
          </a:prstGeom>
          <a:ln w="6350">
            <a:solidFill>
              <a:schemeClr val="tx1"/>
            </a:solidFill>
          </a:ln>
        </p:spPr>
        <p:style>
          <a:lnRef idx="1">
            <a:schemeClr val="dk1"/>
          </a:lnRef>
          <a:fillRef idx="0">
            <a:schemeClr val="dk1"/>
          </a:fillRef>
          <a:effectRef idx="0">
            <a:schemeClr val="dk1"/>
          </a:effectRef>
          <a:fontRef idx="minor">
            <a:schemeClr val="tx1"/>
          </a:fontRef>
        </p:style>
      </p:cxnSp>
      <p:sp>
        <p:nvSpPr>
          <p:cNvPr id="8" name="Subtitle 2">
            <a:extLst>
              <a:ext uri="{FF2B5EF4-FFF2-40B4-BE49-F238E27FC236}">
                <a16:creationId xmlns:a16="http://schemas.microsoft.com/office/drawing/2014/main" id="{5D162E98-FAD0-484F-9855-FB8551139D30}"/>
              </a:ext>
            </a:extLst>
          </p:cNvPr>
          <p:cNvSpPr>
            <a:spLocks noGrp="1"/>
          </p:cNvSpPr>
          <p:nvPr>
            <p:ph type="subTitle" idx="1" hasCustomPrompt="1"/>
          </p:nvPr>
        </p:nvSpPr>
        <p:spPr>
          <a:xfrm>
            <a:off x="975590" y="2211710"/>
            <a:ext cx="6838527" cy="1314450"/>
          </a:xfrm>
          <a:prstGeom prst="rect">
            <a:avLst/>
          </a:prstGeom>
        </p:spPr>
        <p:txBody>
          <a:bodyPr/>
          <a:lstStyle>
            <a:lvl1pPr marL="0" indent="0" algn="l">
              <a:buNone/>
              <a:defRPr sz="2400">
                <a:ln>
                  <a:noFill/>
                </a:ln>
                <a:solidFill>
                  <a:sysClr val="windowText" lastClr="000000"/>
                </a:solidFill>
              </a:defRPr>
            </a:lvl1pPr>
            <a:lvl2pPr marL="439505" indent="0" algn="ctr">
              <a:buNone/>
              <a:defRPr>
                <a:solidFill>
                  <a:schemeClr val="tx1">
                    <a:tint val="75000"/>
                  </a:schemeClr>
                </a:solidFill>
              </a:defRPr>
            </a:lvl2pPr>
            <a:lvl3pPr marL="879009" indent="0" algn="ctr">
              <a:buNone/>
              <a:defRPr>
                <a:solidFill>
                  <a:schemeClr val="tx1">
                    <a:tint val="75000"/>
                  </a:schemeClr>
                </a:solidFill>
              </a:defRPr>
            </a:lvl3pPr>
            <a:lvl4pPr marL="1318515" indent="0" algn="ctr">
              <a:buNone/>
              <a:defRPr>
                <a:solidFill>
                  <a:schemeClr val="tx1">
                    <a:tint val="75000"/>
                  </a:schemeClr>
                </a:solidFill>
              </a:defRPr>
            </a:lvl4pPr>
            <a:lvl5pPr marL="1758018" indent="0" algn="ctr">
              <a:buNone/>
              <a:defRPr>
                <a:solidFill>
                  <a:schemeClr val="tx1">
                    <a:tint val="75000"/>
                  </a:schemeClr>
                </a:solidFill>
              </a:defRPr>
            </a:lvl5pPr>
            <a:lvl6pPr marL="2197524" indent="0" algn="ctr">
              <a:buNone/>
              <a:defRPr>
                <a:solidFill>
                  <a:schemeClr val="tx1">
                    <a:tint val="75000"/>
                  </a:schemeClr>
                </a:solidFill>
              </a:defRPr>
            </a:lvl6pPr>
            <a:lvl7pPr marL="2637028" indent="0" algn="ctr">
              <a:buNone/>
              <a:defRPr>
                <a:solidFill>
                  <a:schemeClr val="tx1">
                    <a:tint val="75000"/>
                  </a:schemeClr>
                </a:solidFill>
              </a:defRPr>
            </a:lvl7pPr>
            <a:lvl8pPr marL="3076534" indent="0" algn="ctr">
              <a:buNone/>
              <a:defRPr>
                <a:solidFill>
                  <a:schemeClr val="tx1">
                    <a:tint val="75000"/>
                  </a:schemeClr>
                </a:solidFill>
              </a:defRPr>
            </a:lvl8pPr>
            <a:lvl9pPr marL="3516038" indent="0" algn="ctr">
              <a:buNone/>
              <a:defRPr>
                <a:solidFill>
                  <a:schemeClr val="tx1">
                    <a:tint val="75000"/>
                  </a:schemeClr>
                </a:solidFill>
              </a:defRPr>
            </a:lvl9pPr>
          </a:lstStyle>
          <a:p>
            <a:r>
              <a:rPr lang="en-US" dirty="0"/>
              <a:t>Sub Heading</a:t>
            </a:r>
            <a:endParaRPr lang="en-NZ" dirty="0"/>
          </a:p>
        </p:txBody>
      </p:sp>
      <p:sp>
        <p:nvSpPr>
          <p:cNvPr id="9" name="Title 6">
            <a:extLst>
              <a:ext uri="{FF2B5EF4-FFF2-40B4-BE49-F238E27FC236}">
                <a16:creationId xmlns:a16="http://schemas.microsoft.com/office/drawing/2014/main" id="{E035F5D9-A4A6-1041-A3D4-D87F5C19842D}"/>
              </a:ext>
            </a:extLst>
          </p:cNvPr>
          <p:cNvSpPr>
            <a:spLocks noGrp="1"/>
          </p:cNvSpPr>
          <p:nvPr>
            <p:ph type="title" hasCustomPrompt="1"/>
          </p:nvPr>
        </p:nvSpPr>
        <p:spPr>
          <a:xfrm>
            <a:off x="975588" y="1059583"/>
            <a:ext cx="6838529" cy="993775"/>
          </a:xfrm>
          <a:prstGeom prst="rect">
            <a:avLst/>
          </a:prstGeom>
        </p:spPr>
        <p:txBody>
          <a:bodyPr anchor="b" anchorCtr="0"/>
          <a:lstStyle>
            <a:lvl1pPr algn="l">
              <a:defRPr sz="3800" b="0">
                <a:latin typeface="+mj-lt"/>
              </a:defRPr>
            </a:lvl1pPr>
          </a:lstStyle>
          <a:p>
            <a:r>
              <a:rPr lang="en-US" dirty="0"/>
              <a:t>Title Heading</a:t>
            </a:r>
            <a:endParaRPr lang="en-NZ" dirty="0"/>
          </a:p>
        </p:txBody>
      </p:sp>
      <p:pic>
        <p:nvPicPr>
          <p:cNvPr id="11" name="Picture 10" descr="Shape&#10;&#10;Description automatically generated">
            <a:extLst>
              <a:ext uri="{FF2B5EF4-FFF2-40B4-BE49-F238E27FC236}">
                <a16:creationId xmlns:a16="http://schemas.microsoft.com/office/drawing/2014/main" id="{DAACC66A-E520-7346-AB26-0DBAB0D673DC}"/>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t="19752" r="17403" b="35775"/>
          <a:stretch/>
        </p:blipFill>
        <p:spPr>
          <a:xfrm>
            <a:off x="6267924" y="4030215"/>
            <a:ext cx="2876076" cy="1117561"/>
          </a:xfrm>
          <a:prstGeom prst="rect">
            <a:avLst/>
          </a:prstGeom>
        </p:spPr>
      </p:pic>
    </p:spTree>
    <p:extLst>
      <p:ext uri="{BB962C8B-B14F-4D97-AF65-F5344CB8AC3E}">
        <p14:creationId xmlns:p14="http://schemas.microsoft.com/office/powerpoint/2010/main" val="2098162530"/>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Teal">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179512" y="195486"/>
            <a:ext cx="8784976" cy="4752528"/>
          </a:xfrm>
          <a:prstGeom prst="rect">
            <a:avLst/>
          </a:prstGeom>
          <a:solidFill>
            <a:srgbClr val="0162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cxnSp>
        <p:nvCxnSpPr>
          <p:cNvPr id="10" name="Straight Connector 9">
            <a:extLst>
              <a:ext uri="{FF2B5EF4-FFF2-40B4-BE49-F238E27FC236}">
                <a16:creationId xmlns:a16="http://schemas.microsoft.com/office/drawing/2014/main" id="{F8C3B0A8-1734-4B48-A7EA-69E52DD3DCDB}"/>
              </a:ext>
            </a:extLst>
          </p:cNvPr>
          <p:cNvCxnSpPr>
            <a:cxnSpLocks/>
          </p:cNvCxnSpPr>
          <p:nvPr userDrawn="1"/>
        </p:nvCxnSpPr>
        <p:spPr>
          <a:xfrm>
            <a:off x="975588" y="2139702"/>
            <a:ext cx="6838529" cy="0"/>
          </a:xfrm>
          <a:prstGeom prst="line">
            <a:avLst/>
          </a:prstGeom>
          <a:ln w="9525">
            <a:solidFill>
              <a:schemeClr val="bg1"/>
            </a:solidFill>
          </a:ln>
        </p:spPr>
        <p:style>
          <a:lnRef idx="1">
            <a:schemeClr val="dk1"/>
          </a:lnRef>
          <a:fillRef idx="0">
            <a:schemeClr val="dk1"/>
          </a:fillRef>
          <a:effectRef idx="0">
            <a:schemeClr val="dk1"/>
          </a:effectRef>
          <a:fontRef idx="minor">
            <a:schemeClr val="tx1"/>
          </a:fontRef>
        </p:style>
      </p:cxnSp>
      <p:sp>
        <p:nvSpPr>
          <p:cNvPr id="11" name="Subtitle 2">
            <a:extLst>
              <a:ext uri="{FF2B5EF4-FFF2-40B4-BE49-F238E27FC236}">
                <a16:creationId xmlns:a16="http://schemas.microsoft.com/office/drawing/2014/main" id="{4C15C1FA-32E8-214F-8660-7E8216AA5B07}"/>
              </a:ext>
            </a:extLst>
          </p:cNvPr>
          <p:cNvSpPr>
            <a:spLocks noGrp="1"/>
          </p:cNvSpPr>
          <p:nvPr>
            <p:ph type="subTitle" idx="1" hasCustomPrompt="1"/>
          </p:nvPr>
        </p:nvSpPr>
        <p:spPr>
          <a:xfrm>
            <a:off x="975590" y="2211710"/>
            <a:ext cx="6838527" cy="1314450"/>
          </a:xfrm>
          <a:prstGeom prst="rect">
            <a:avLst/>
          </a:prstGeom>
        </p:spPr>
        <p:txBody>
          <a:bodyPr/>
          <a:lstStyle>
            <a:lvl1pPr marL="0" indent="0" algn="l">
              <a:buNone/>
              <a:defRPr sz="2400">
                <a:solidFill>
                  <a:schemeClr val="bg1"/>
                </a:solidFill>
              </a:defRPr>
            </a:lvl1pPr>
            <a:lvl2pPr marL="439505" indent="0" algn="ctr">
              <a:buNone/>
              <a:defRPr>
                <a:solidFill>
                  <a:schemeClr val="tx1">
                    <a:tint val="75000"/>
                  </a:schemeClr>
                </a:solidFill>
              </a:defRPr>
            </a:lvl2pPr>
            <a:lvl3pPr marL="879009" indent="0" algn="ctr">
              <a:buNone/>
              <a:defRPr>
                <a:solidFill>
                  <a:schemeClr val="tx1">
                    <a:tint val="75000"/>
                  </a:schemeClr>
                </a:solidFill>
              </a:defRPr>
            </a:lvl3pPr>
            <a:lvl4pPr marL="1318515" indent="0" algn="ctr">
              <a:buNone/>
              <a:defRPr>
                <a:solidFill>
                  <a:schemeClr val="tx1">
                    <a:tint val="75000"/>
                  </a:schemeClr>
                </a:solidFill>
              </a:defRPr>
            </a:lvl4pPr>
            <a:lvl5pPr marL="1758018" indent="0" algn="ctr">
              <a:buNone/>
              <a:defRPr>
                <a:solidFill>
                  <a:schemeClr val="tx1">
                    <a:tint val="75000"/>
                  </a:schemeClr>
                </a:solidFill>
              </a:defRPr>
            </a:lvl5pPr>
            <a:lvl6pPr marL="2197524" indent="0" algn="ctr">
              <a:buNone/>
              <a:defRPr>
                <a:solidFill>
                  <a:schemeClr val="tx1">
                    <a:tint val="75000"/>
                  </a:schemeClr>
                </a:solidFill>
              </a:defRPr>
            </a:lvl6pPr>
            <a:lvl7pPr marL="2637028" indent="0" algn="ctr">
              <a:buNone/>
              <a:defRPr>
                <a:solidFill>
                  <a:schemeClr val="tx1">
                    <a:tint val="75000"/>
                  </a:schemeClr>
                </a:solidFill>
              </a:defRPr>
            </a:lvl7pPr>
            <a:lvl8pPr marL="3076534" indent="0" algn="ctr">
              <a:buNone/>
              <a:defRPr>
                <a:solidFill>
                  <a:schemeClr val="tx1">
                    <a:tint val="75000"/>
                  </a:schemeClr>
                </a:solidFill>
              </a:defRPr>
            </a:lvl8pPr>
            <a:lvl9pPr marL="3516038" indent="0" algn="ctr">
              <a:buNone/>
              <a:defRPr>
                <a:solidFill>
                  <a:schemeClr val="tx1">
                    <a:tint val="75000"/>
                  </a:schemeClr>
                </a:solidFill>
              </a:defRPr>
            </a:lvl9pPr>
          </a:lstStyle>
          <a:p>
            <a:r>
              <a:rPr lang="en-US" dirty="0"/>
              <a:t>Sub Heading</a:t>
            </a:r>
            <a:endParaRPr lang="en-NZ" dirty="0"/>
          </a:p>
        </p:txBody>
      </p:sp>
      <p:sp>
        <p:nvSpPr>
          <p:cNvPr id="12" name="Title 6">
            <a:extLst>
              <a:ext uri="{FF2B5EF4-FFF2-40B4-BE49-F238E27FC236}">
                <a16:creationId xmlns:a16="http://schemas.microsoft.com/office/drawing/2014/main" id="{0614BE17-EC22-F64F-846C-BDBB337AFB26}"/>
              </a:ext>
            </a:extLst>
          </p:cNvPr>
          <p:cNvSpPr>
            <a:spLocks noGrp="1"/>
          </p:cNvSpPr>
          <p:nvPr>
            <p:ph type="title" hasCustomPrompt="1"/>
          </p:nvPr>
        </p:nvSpPr>
        <p:spPr>
          <a:xfrm>
            <a:off x="975588" y="1059583"/>
            <a:ext cx="6838529" cy="993775"/>
          </a:xfrm>
          <a:prstGeom prst="rect">
            <a:avLst/>
          </a:prstGeom>
        </p:spPr>
        <p:txBody>
          <a:bodyPr anchor="b" anchorCtr="0"/>
          <a:lstStyle>
            <a:lvl1pPr algn="l">
              <a:defRPr sz="3800" b="0">
                <a:solidFill>
                  <a:schemeClr val="bg1"/>
                </a:solidFill>
                <a:latin typeface="+mj-lt"/>
              </a:defRPr>
            </a:lvl1pPr>
          </a:lstStyle>
          <a:p>
            <a:r>
              <a:rPr lang="en-US" dirty="0"/>
              <a:t>Title Heading</a:t>
            </a:r>
            <a:endParaRPr lang="en-NZ" dirty="0"/>
          </a:p>
        </p:txBody>
      </p:sp>
      <p:pic>
        <p:nvPicPr>
          <p:cNvPr id="14" name="Picture 13" descr="Shape&#10;&#10;Description automatically generated">
            <a:extLst>
              <a:ext uri="{FF2B5EF4-FFF2-40B4-BE49-F238E27FC236}">
                <a16:creationId xmlns:a16="http://schemas.microsoft.com/office/drawing/2014/main" id="{096BD514-34CE-AE40-BF87-B72B11B9AE58}"/>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t="19752" r="17403" b="35775"/>
          <a:stretch/>
        </p:blipFill>
        <p:spPr>
          <a:xfrm>
            <a:off x="6267924" y="4030215"/>
            <a:ext cx="2876076" cy="1117561"/>
          </a:xfrm>
          <a:prstGeom prst="rect">
            <a:avLst/>
          </a:prstGeom>
        </p:spPr>
      </p:pic>
    </p:spTree>
    <p:extLst>
      <p:ext uri="{BB962C8B-B14F-4D97-AF65-F5344CB8AC3E}">
        <p14:creationId xmlns:p14="http://schemas.microsoft.com/office/powerpoint/2010/main" val="364285849"/>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Dark Blue">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179512" y="195486"/>
            <a:ext cx="8784976" cy="475252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cxnSp>
        <p:nvCxnSpPr>
          <p:cNvPr id="10" name="Straight Connector 9">
            <a:extLst>
              <a:ext uri="{FF2B5EF4-FFF2-40B4-BE49-F238E27FC236}">
                <a16:creationId xmlns:a16="http://schemas.microsoft.com/office/drawing/2014/main" id="{F8C3B0A8-1734-4B48-A7EA-69E52DD3DCDB}"/>
              </a:ext>
            </a:extLst>
          </p:cNvPr>
          <p:cNvCxnSpPr>
            <a:cxnSpLocks/>
          </p:cNvCxnSpPr>
          <p:nvPr userDrawn="1"/>
        </p:nvCxnSpPr>
        <p:spPr>
          <a:xfrm>
            <a:off x="975588" y="2139702"/>
            <a:ext cx="6838529" cy="0"/>
          </a:xfrm>
          <a:prstGeom prst="line">
            <a:avLst/>
          </a:prstGeom>
          <a:ln w="9525">
            <a:solidFill>
              <a:schemeClr val="bg1"/>
            </a:solidFill>
          </a:ln>
        </p:spPr>
        <p:style>
          <a:lnRef idx="1">
            <a:schemeClr val="dk1"/>
          </a:lnRef>
          <a:fillRef idx="0">
            <a:schemeClr val="dk1"/>
          </a:fillRef>
          <a:effectRef idx="0">
            <a:schemeClr val="dk1"/>
          </a:effectRef>
          <a:fontRef idx="minor">
            <a:schemeClr val="tx1"/>
          </a:fontRef>
        </p:style>
      </p:cxnSp>
      <p:sp>
        <p:nvSpPr>
          <p:cNvPr id="11" name="Subtitle 2">
            <a:extLst>
              <a:ext uri="{FF2B5EF4-FFF2-40B4-BE49-F238E27FC236}">
                <a16:creationId xmlns:a16="http://schemas.microsoft.com/office/drawing/2014/main" id="{4C15C1FA-32E8-214F-8660-7E8216AA5B07}"/>
              </a:ext>
            </a:extLst>
          </p:cNvPr>
          <p:cNvSpPr>
            <a:spLocks noGrp="1"/>
          </p:cNvSpPr>
          <p:nvPr>
            <p:ph type="subTitle" idx="1" hasCustomPrompt="1"/>
          </p:nvPr>
        </p:nvSpPr>
        <p:spPr>
          <a:xfrm>
            <a:off x="975590" y="2211710"/>
            <a:ext cx="6838527" cy="1314450"/>
          </a:xfrm>
          <a:prstGeom prst="rect">
            <a:avLst/>
          </a:prstGeom>
        </p:spPr>
        <p:txBody>
          <a:bodyPr/>
          <a:lstStyle>
            <a:lvl1pPr marL="0" indent="0" algn="l">
              <a:buNone/>
              <a:defRPr sz="2400">
                <a:solidFill>
                  <a:schemeClr val="bg1"/>
                </a:solidFill>
              </a:defRPr>
            </a:lvl1pPr>
            <a:lvl2pPr marL="439505" indent="0" algn="ctr">
              <a:buNone/>
              <a:defRPr>
                <a:solidFill>
                  <a:schemeClr val="tx1">
                    <a:tint val="75000"/>
                  </a:schemeClr>
                </a:solidFill>
              </a:defRPr>
            </a:lvl2pPr>
            <a:lvl3pPr marL="879009" indent="0" algn="ctr">
              <a:buNone/>
              <a:defRPr>
                <a:solidFill>
                  <a:schemeClr val="tx1">
                    <a:tint val="75000"/>
                  </a:schemeClr>
                </a:solidFill>
              </a:defRPr>
            </a:lvl3pPr>
            <a:lvl4pPr marL="1318515" indent="0" algn="ctr">
              <a:buNone/>
              <a:defRPr>
                <a:solidFill>
                  <a:schemeClr val="tx1">
                    <a:tint val="75000"/>
                  </a:schemeClr>
                </a:solidFill>
              </a:defRPr>
            </a:lvl4pPr>
            <a:lvl5pPr marL="1758018" indent="0" algn="ctr">
              <a:buNone/>
              <a:defRPr>
                <a:solidFill>
                  <a:schemeClr val="tx1">
                    <a:tint val="75000"/>
                  </a:schemeClr>
                </a:solidFill>
              </a:defRPr>
            </a:lvl5pPr>
            <a:lvl6pPr marL="2197524" indent="0" algn="ctr">
              <a:buNone/>
              <a:defRPr>
                <a:solidFill>
                  <a:schemeClr val="tx1">
                    <a:tint val="75000"/>
                  </a:schemeClr>
                </a:solidFill>
              </a:defRPr>
            </a:lvl6pPr>
            <a:lvl7pPr marL="2637028" indent="0" algn="ctr">
              <a:buNone/>
              <a:defRPr>
                <a:solidFill>
                  <a:schemeClr val="tx1">
                    <a:tint val="75000"/>
                  </a:schemeClr>
                </a:solidFill>
              </a:defRPr>
            </a:lvl7pPr>
            <a:lvl8pPr marL="3076534" indent="0" algn="ctr">
              <a:buNone/>
              <a:defRPr>
                <a:solidFill>
                  <a:schemeClr val="tx1">
                    <a:tint val="75000"/>
                  </a:schemeClr>
                </a:solidFill>
              </a:defRPr>
            </a:lvl8pPr>
            <a:lvl9pPr marL="3516038" indent="0" algn="ctr">
              <a:buNone/>
              <a:defRPr>
                <a:solidFill>
                  <a:schemeClr val="tx1">
                    <a:tint val="75000"/>
                  </a:schemeClr>
                </a:solidFill>
              </a:defRPr>
            </a:lvl9pPr>
          </a:lstStyle>
          <a:p>
            <a:r>
              <a:rPr lang="en-US" dirty="0"/>
              <a:t>Sub Heading</a:t>
            </a:r>
            <a:endParaRPr lang="en-NZ" dirty="0"/>
          </a:p>
        </p:txBody>
      </p:sp>
      <p:sp>
        <p:nvSpPr>
          <p:cNvPr id="12" name="Title 6">
            <a:extLst>
              <a:ext uri="{FF2B5EF4-FFF2-40B4-BE49-F238E27FC236}">
                <a16:creationId xmlns:a16="http://schemas.microsoft.com/office/drawing/2014/main" id="{0614BE17-EC22-F64F-846C-BDBB337AFB26}"/>
              </a:ext>
            </a:extLst>
          </p:cNvPr>
          <p:cNvSpPr>
            <a:spLocks noGrp="1"/>
          </p:cNvSpPr>
          <p:nvPr>
            <p:ph type="title" hasCustomPrompt="1"/>
          </p:nvPr>
        </p:nvSpPr>
        <p:spPr>
          <a:xfrm>
            <a:off x="975588" y="1059583"/>
            <a:ext cx="6838529" cy="993775"/>
          </a:xfrm>
          <a:prstGeom prst="rect">
            <a:avLst/>
          </a:prstGeom>
        </p:spPr>
        <p:txBody>
          <a:bodyPr anchor="b" anchorCtr="0"/>
          <a:lstStyle>
            <a:lvl1pPr algn="l">
              <a:defRPr sz="3800" b="0">
                <a:solidFill>
                  <a:schemeClr val="bg1"/>
                </a:solidFill>
                <a:latin typeface="+mj-lt"/>
              </a:defRPr>
            </a:lvl1pPr>
          </a:lstStyle>
          <a:p>
            <a:r>
              <a:rPr lang="en-US" dirty="0"/>
              <a:t>Title Heading</a:t>
            </a:r>
            <a:endParaRPr lang="en-NZ" dirty="0"/>
          </a:p>
        </p:txBody>
      </p:sp>
      <p:pic>
        <p:nvPicPr>
          <p:cNvPr id="13" name="Picture 12" descr="Shape&#10;&#10;Description automatically generated">
            <a:extLst>
              <a:ext uri="{FF2B5EF4-FFF2-40B4-BE49-F238E27FC236}">
                <a16:creationId xmlns:a16="http://schemas.microsoft.com/office/drawing/2014/main" id="{2661A1FD-1CA3-4F4D-AF4B-DB6CEB578349}"/>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t="19752" r="17403" b="35775"/>
          <a:stretch/>
        </p:blipFill>
        <p:spPr>
          <a:xfrm>
            <a:off x="6267924" y="4030215"/>
            <a:ext cx="2876076" cy="1117561"/>
          </a:xfrm>
          <a:prstGeom prst="rect">
            <a:avLst/>
          </a:prstGeom>
        </p:spPr>
      </p:pic>
    </p:spTree>
    <p:extLst>
      <p:ext uri="{BB962C8B-B14F-4D97-AF65-F5344CB8AC3E}">
        <p14:creationId xmlns:p14="http://schemas.microsoft.com/office/powerpoint/2010/main" val="785410695"/>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Dark Green">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179512" y="195486"/>
            <a:ext cx="8784976" cy="475252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cxnSp>
        <p:nvCxnSpPr>
          <p:cNvPr id="10" name="Straight Connector 9">
            <a:extLst>
              <a:ext uri="{FF2B5EF4-FFF2-40B4-BE49-F238E27FC236}">
                <a16:creationId xmlns:a16="http://schemas.microsoft.com/office/drawing/2014/main" id="{F8C3B0A8-1734-4B48-A7EA-69E52DD3DCDB}"/>
              </a:ext>
            </a:extLst>
          </p:cNvPr>
          <p:cNvCxnSpPr>
            <a:cxnSpLocks/>
          </p:cNvCxnSpPr>
          <p:nvPr userDrawn="1"/>
        </p:nvCxnSpPr>
        <p:spPr>
          <a:xfrm>
            <a:off x="975588" y="2139702"/>
            <a:ext cx="6838529" cy="0"/>
          </a:xfrm>
          <a:prstGeom prst="line">
            <a:avLst/>
          </a:prstGeom>
          <a:ln w="9525">
            <a:solidFill>
              <a:schemeClr val="bg1"/>
            </a:solidFill>
          </a:ln>
        </p:spPr>
        <p:style>
          <a:lnRef idx="1">
            <a:schemeClr val="dk1"/>
          </a:lnRef>
          <a:fillRef idx="0">
            <a:schemeClr val="dk1"/>
          </a:fillRef>
          <a:effectRef idx="0">
            <a:schemeClr val="dk1"/>
          </a:effectRef>
          <a:fontRef idx="minor">
            <a:schemeClr val="tx1"/>
          </a:fontRef>
        </p:style>
      </p:cxnSp>
      <p:sp>
        <p:nvSpPr>
          <p:cNvPr id="11" name="Subtitle 2">
            <a:extLst>
              <a:ext uri="{FF2B5EF4-FFF2-40B4-BE49-F238E27FC236}">
                <a16:creationId xmlns:a16="http://schemas.microsoft.com/office/drawing/2014/main" id="{4C15C1FA-32E8-214F-8660-7E8216AA5B07}"/>
              </a:ext>
            </a:extLst>
          </p:cNvPr>
          <p:cNvSpPr>
            <a:spLocks noGrp="1"/>
          </p:cNvSpPr>
          <p:nvPr>
            <p:ph type="subTitle" idx="1" hasCustomPrompt="1"/>
          </p:nvPr>
        </p:nvSpPr>
        <p:spPr>
          <a:xfrm>
            <a:off x="975590" y="2211710"/>
            <a:ext cx="6838527" cy="1314450"/>
          </a:xfrm>
          <a:prstGeom prst="rect">
            <a:avLst/>
          </a:prstGeom>
        </p:spPr>
        <p:txBody>
          <a:bodyPr/>
          <a:lstStyle>
            <a:lvl1pPr marL="0" indent="0" algn="l">
              <a:buNone/>
              <a:defRPr sz="2400">
                <a:solidFill>
                  <a:schemeClr val="bg1"/>
                </a:solidFill>
              </a:defRPr>
            </a:lvl1pPr>
            <a:lvl2pPr marL="439505" indent="0" algn="ctr">
              <a:buNone/>
              <a:defRPr>
                <a:solidFill>
                  <a:schemeClr val="tx1">
                    <a:tint val="75000"/>
                  </a:schemeClr>
                </a:solidFill>
              </a:defRPr>
            </a:lvl2pPr>
            <a:lvl3pPr marL="879009" indent="0" algn="ctr">
              <a:buNone/>
              <a:defRPr>
                <a:solidFill>
                  <a:schemeClr val="tx1">
                    <a:tint val="75000"/>
                  </a:schemeClr>
                </a:solidFill>
              </a:defRPr>
            </a:lvl3pPr>
            <a:lvl4pPr marL="1318515" indent="0" algn="ctr">
              <a:buNone/>
              <a:defRPr>
                <a:solidFill>
                  <a:schemeClr val="tx1">
                    <a:tint val="75000"/>
                  </a:schemeClr>
                </a:solidFill>
              </a:defRPr>
            </a:lvl4pPr>
            <a:lvl5pPr marL="1758018" indent="0" algn="ctr">
              <a:buNone/>
              <a:defRPr>
                <a:solidFill>
                  <a:schemeClr val="tx1">
                    <a:tint val="75000"/>
                  </a:schemeClr>
                </a:solidFill>
              </a:defRPr>
            </a:lvl5pPr>
            <a:lvl6pPr marL="2197524" indent="0" algn="ctr">
              <a:buNone/>
              <a:defRPr>
                <a:solidFill>
                  <a:schemeClr val="tx1">
                    <a:tint val="75000"/>
                  </a:schemeClr>
                </a:solidFill>
              </a:defRPr>
            </a:lvl6pPr>
            <a:lvl7pPr marL="2637028" indent="0" algn="ctr">
              <a:buNone/>
              <a:defRPr>
                <a:solidFill>
                  <a:schemeClr val="tx1">
                    <a:tint val="75000"/>
                  </a:schemeClr>
                </a:solidFill>
              </a:defRPr>
            </a:lvl7pPr>
            <a:lvl8pPr marL="3076534" indent="0" algn="ctr">
              <a:buNone/>
              <a:defRPr>
                <a:solidFill>
                  <a:schemeClr val="tx1">
                    <a:tint val="75000"/>
                  </a:schemeClr>
                </a:solidFill>
              </a:defRPr>
            </a:lvl8pPr>
            <a:lvl9pPr marL="3516038" indent="0" algn="ctr">
              <a:buNone/>
              <a:defRPr>
                <a:solidFill>
                  <a:schemeClr val="tx1">
                    <a:tint val="75000"/>
                  </a:schemeClr>
                </a:solidFill>
              </a:defRPr>
            </a:lvl9pPr>
          </a:lstStyle>
          <a:p>
            <a:r>
              <a:rPr lang="en-US" dirty="0"/>
              <a:t>Sub Heading</a:t>
            </a:r>
            <a:endParaRPr lang="en-NZ" dirty="0"/>
          </a:p>
        </p:txBody>
      </p:sp>
      <p:sp>
        <p:nvSpPr>
          <p:cNvPr id="12" name="Title 6">
            <a:extLst>
              <a:ext uri="{FF2B5EF4-FFF2-40B4-BE49-F238E27FC236}">
                <a16:creationId xmlns:a16="http://schemas.microsoft.com/office/drawing/2014/main" id="{0614BE17-EC22-F64F-846C-BDBB337AFB26}"/>
              </a:ext>
            </a:extLst>
          </p:cNvPr>
          <p:cNvSpPr>
            <a:spLocks noGrp="1"/>
          </p:cNvSpPr>
          <p:nvPr>
            <p:ph type="title" hasCustomPrompt="1"/>
          </p:nvPr>
        </p:nvSpPr>
        <p:spPr>
          <a:xfrm>
            <a:off x="975588" y="1059583"/>
            <a:ext cx="6838529" cy="993775"/>
          </a:xfrm>
          <a:prstGeom prst="rect">
            <a:avLst/>
          </a:prstGeom>
        </p:spPr>
        <p:txBody>
          <a:bodyPr anchor="b" anchorCtr="0"/>
          <a:lstStyle>
            <a:lvl1pPr algn="l">
              <a:defRPr sz="3800" b="0">
                <a:solidFill>
                  <a:schemeClr val="bg1"/>
                </a:solidFill>
                <a:latin typeface="+mj-lt"/>
              </a:defRPr>
            </a:lvl1pPr>
          </a:lstStyle>
          <a:p>
            <a:r>
              <a:rPr lang="en-US" dirty="0"/>
              <a:t>Title Heading</a:t>
            </a:r>
            <a:endParaRPr lang="en-NZ" dirty="0"/>
          </a:p>
        </p:txBody>
      </p:sp>
      <p:pic>
        <p:nvPicPr>
          <p:cNvPr id="13" name="Picture 12" descr="Shape&#10;&#10;Description automatically generated">
            <a:extLst>
              <a:ext uri="{FF2B5EF4-FFF2-40B4-BE49-F238E27FC236}">
                <a16:creationId xmlns:a16="http://schemas.microsoft.com/office/drawing/2014/main" id="{2661A1FD-1CA3-4F4D-AF4B-DB6CEB578349}"/>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t="19752" r="17403" b="35775"/>
          <a:stretch/>
        </p:blipFill>
        <p:spPr>
          <a:xfrm>
            <a:off x="6267924" y="4030215"/>
            <a:ext cx="2876076" cy="1117561"/>
          </a:xfrm>
          <a:prstGeom prst="rect">
            <a:avLst/>
          </a:prstGeom>
        </p:spPr>
      </p:pic>
    </p:spTree>
    <p:extLst>
      <p:ext uri="{BB962C8B-B14F-4D97-AF65-F5344CB8AC3E}">
        <p14:creationId xmlns:p14="http://schemas.microsoft.com/office/powerpoint/2010/main" val="3090838981"/>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ontent">
    <p:bg>
      <p:bgPr>
        <a:solidFill>
          <a:schemeClr val="bg1"/>
        </a:solidFill>
        <a:effectLst/>
      </p:bgPr>
    </p:bg>
    <p:spTree>
      <p:nvGrpSpPr>
        <p:cNvPr id="1" name=""/>
        <p:cNvGrpSpPr/>
        <p:nvPr/>
      </p:nvGrpSpPr>
      <p:grpSpPr>
        <a:xfrm>
          <a:off x="0" y="0"/>
          <a:ext cx="0" cy="0"/>
          <a:chOff x="0" y="0"/>
          <a:chExt cx="0" cy="0"/>
        </a:xfrm>
      </p:grpSpPr>
      <p:sp>
        <p:nvSpPr>
          <p:cNvPr id="8" name="Title 1"/>
          <p:cNvSpPr>
            <a:spLocks noGrp="1"/>
          </p:cNvSpPr>
          <p:nvPr>
            <p:ph type="title"/>
          </p:nvPr>
        </p:nvSpPr>
        <p:spPr>
          <a:xfrm>
            <a:off x="457200" y="205980"/>
            <a:ext cx="8229600" cy="857250"/>
          </a:xfrm>
        </p:spPr>
        <p:txBody>
          <a:bodyPr/>
          <a:lstStyle>
            <a:lvl1pPr>
              <a:defRPr b="1"/>
            </a:lvl1pPr>
          </a:lstStyle>
          <a:p>
            <a:r>
              <a:rPr lang="en-US"/>
              <a:t>Click to edit Master title style</a:t>
            </a:r>
            <a:endParaRPr lang="en-NZ" dirty="0"/>
          </a:p>
        </p:txBody>
      </p:sp>
      <p:sp>
        <p:nvSpPr>
          <p:cNvPr id="9" name="Content Placeholder 2"/>
          <p:cNvSpPr>
            <a:spLocks noGrp="1"/>
          </p:cNvSpPr>
          <p:nvPr>
            <p:ph idx="1"/>
          </p:nvPr>
        </p:nvSpPr>
        <p:spPr>
          <a:xfrm>
            <a:off x="457200" y="1200151"/>
            <a:ext cx="8229600" cy="33944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dirty="0"/>
          </a:p>
        </p:txBody>
      </p:sp>
      <p:pic>
        <p:nvPicPr>
          <p:cNvPr id="13" name="Picture 12" descr="Shape&#10;&#10;Description automatically generated">
            <a:extLst>
              <a:ext uri="{FF2B5EF4-FFF2-40B4-BE49-F238E27FC236}">
                <a16:creationId xmlns:a16="http://schemas.microsoft.com/office/drawing/2014/main" id="{80935F55-E922-584E-90F3-516C1A211D94}"/>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t="19752" r="12248" b="35775"/>
          <a:stretch/>
        </p:blipFill>
        <p:spPr>
          <a:xfrm>
            <a:off x="7668344" y="4608065"/>
            <a:ext cx="1475656" cy="539711"/>
          </a:xfrm>
          <a:prstGeom prst="rect">
            <a:avLst/>
          </a:prstGeom>
        </p:spPr>
      </p:pic>
      <p:sp>
        <p:nvSpPr>
          <p:cNvPr id="15" name="Footer Placeholder 14">
            <a:extLst>
              <a:ext uri="{FF2B5EF4-FFF2-40B4-BE49-F238E27FC236}">
                <a16:creationId xmlns:a16="http://schemas.microsoft.com/office/drawing/2014/main" id="{31E935B5-F215-BB43-A8A3-881CE878F40E}"/>
              </a:ext>
            </a:extLst>
          </p:cNvPr>
          <p:cNvSpPr>
            <a:spLocks noGrp="1"/>
          </p:cNvSpPr>
          <p:nvPr>
            <p:ph type="ftr" sz="quarter" idx="11"/>
          </p:nvPr>
        </p:nvSpPr>
        <p:spPr>
          <a:xfrm>
            <a:off x="457200" y="4767263"/>
            <a:ext cx="6779096" cy="273844"/>
          </a:xfrm>
        </p:spPr>
        <p:txBody>
          <a:bodyPr/>
          <a:lstStyle>
            <a:lvl1pPr algn="l">
              <a:defRPr/>
            </a:lvl1pPr>
          </a:lstStyle>
          <a:p>
            <a:r>
              <a:rPr lang="en-NZ"/>
              <a:t>MBIE board appointments, September 2023</a:t>
            </a:r>
          </a:p>
        </p:txBody>
      </p:sp>
    </p:spTree>
    <p:extLst>
      <p:ext uri="{BB962C8B-B14F-4D97-AF65-F5344CB8AC3E}">
        <p14:creationId xmlns:p14="http://schemas.microsoft.com/office/powerpoint/2010/main" val="3769126336"/>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Blank Grey">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179512" y="195486"/>
            <a:ext cx="8784976" cy="475252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40350" y="0"/>
            <a:ext cx="1403649" cy="772470"/>
          </a:xfrm>
          <a:prstGeom prst="rect">
            <a:avLst/>
          </a:prstGeom>
        </p:spPr>
      </p:pic>
    </p:spTree>
    <p:extLst>
      <p:ext uri="{BB962C8B-B14F-4D97-AF65-F5344CB8AC3E}">
        <p14:creationId xmlns:p14="http://schemas.microsoft.com/office/powerpoint/2010/main" val="2370950389"/>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NZ"/>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NZ"/>
              <a:t>MBIE board appointments, September 2023</a:t>
            </a:r>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5FC010DB-1659-4BBF-B863-A068F286C539}" type="slidenum">
              <a:rPr lang="en-NZ" smtClean="0"/>
              <a:t>‹#›</a:t>
            </a:fld>
            <a:endParaRPr lang="en-NZ"/>
          </a:p>
        </p:txBody>
      </p:sp>
    </p:spTree>
    <p:extLst>
      <p:ext uri="{BB962C8B-B14F-4D97-AF65-F5344CB8AC3E}">
        <p14:creationId xmlns:p14="http://schemas.microsoft.com/office/powerpoint/2010/main" val="4256363079"/>
      </p:ext>
    </p:extLst>
  </p:cSld>
  <p:clrMap bg1="lt1" tx1="dk1" bg2="lt2" tx2="dk2" accent1="accent1" accent2="accent2" accent3="accent3" accent4="accent4" accent5="accent5" accent6="accent6" hlink="hlink" folHlink="folHlink"/>
  <p:sldLayoutIdLst>
    <p:sldLayoutId id="2147483709" r:id="rId1"/>
    <p:sldLayoutId id="2147483715" r:id="rId2"/>
    <p:sldLayoutId id="2147483716" r:id="rId3"/>
    <p:sldLayoutId id="2147483720" r:id="rId4"/>
    <p:sldLayoutId id="2147483721" r:id="rId5"/>
    <p:sldLayoutId id="2147483710" r:id="rId6"/>
    <p:sldLayoutId id="2147483711" r:id="rId7"/>
  </p:sldLayoutIdLst>
  <p:hf sldNum="0" hdr="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 Id="rId6" Type="http://schemas.openxmlformats.org/officeDocument/2006/relationships/image" Target="../media/image10.jpeg"/><Relationship Id="rId5" Type="http://schemas.openxmlformats.org/officeDocument/2006/relationships/image" Target="../media/image9.png"/><Relationship Id="rId4" Type="http://schemas.openxmlformats.org/officeDocument/2006/relationships/image" Target="../media/image8.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notesSlide" Target="../notesSlides/notesSlide5.xml"/><Relationship Id="rId1" Type="http://schemas.openxmlformats.org/officeDocument/2006/relationships/slideLayout" Target="../slideLayouts/slideLayout6.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_rels/slide1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6.xml"/><Relationship Id="rId1" Type="http://schemas.openxmlformats.org/officeDocument/2006/relationships/slideLayout" Target="../slideLayouts/slideLayout6.xml"/><Relationship Id="rId4" Type="http://schemas.openxmlformats.org/officeDocument/2006/relationships/image" Target="../media/image19.png"/></Relationships>
</file>

<file path=ppt/slides/_rels/slide1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hyperlink" Target="https://www.publicservice.govt.nz/guidance/guide-he-aratohu/model-standards/conflicts-of-interest/" TargetMode="External"/><Relationship Id="rId2" Type="http://schemas.openxmlformats.org/officeDocument/2006/relationships/notesSlide" Target="../notesSlides/notesSlide8.xml"/><Relationship Id="rId1" Type="http://schemas.openxmlformats.org/officeDocument/2006/relationships/slideLayout" Target="../slideLayouts/slideLayout6.xml"/><Relationship Id="rId4" Type="http://schemas.openxmlformats.org/officeDocument/2006/relationships/image" Target="../media/image21.png"/></Relationships>
</file>

<file path=ppt/slides/_rels/slide1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 Id="rId6" Type="http://schemas.openxmlformats.org/officeDocument/2006/relationships/image" Target="../media/image10.jpeg"/><Relationship Id="rId5" Type="http://schemas.openxmlformats.org/officeDocument/2006/relationships/image" Target="../media/image9.png"/><Relationship Id="rId4" Type="http://schemas.openxmlformats.org/officeDocument/2006/relationships/image" Target="../media/image8.png"/></Relationships>
</file>

<file path=ppt/slides/_rels/slide20.xml.rels><?xml version="1.0" encoding="UTF-8" standalone="yes"?>
<Relationships xmlns="http://schemas.openxmlformats.org/package/2006/relationships"><Relationship Id="rId3" Type="http://schemas.openxmlformats.org/officeDocument/2006/relationships/hyperlink" Target="https://www.iod.org.nz/resources-and-insights/guides-and-resources/creating-a-governance-cv/" TargetMode="External"/><Relationship Id="rId2" Type="http://schemas.openxmlformats.org/officeDocument/2006/relationships/notesSlide" Target="../notesSlides/notesSlide12.xml"/><Relationship Id="rId1" Type="http://schemas.openxmlformats.org/officeDocument/2006/relationships/slideLayout" Target="../slideLayouts/slideLayout6.xml"/><Relationship Id="rId6" Type="http://schemas.openxmlformats.org/officeDocument/2006/relationships/image" Target="../media/image23.png"/><Relationship Id="rId5" Type="http://schemas.openxmlformats.org/officeDocument/2006/relationships/hyperlink" Target="https://women.govt.nz/women-and-leadership/build-your-governance-career/write-your-governance-cv" TargetMode="External"/><Relationship Id="rId4" Type="http://schemas.openxmlformats.org/officeDocument/2006/relationships/hyperlink" Target="https://www.ethniccommunities.govt.nz/programmes/nominations/register-with-us/" TargetMode="External"/></Relationships>
</file>

<file path=ppt/slides/_rels/slide21.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 Id="rId6" Type="http://schemas.openxmlformats.org/officeDocument/2006/relationships/image" Target="../media/image10.jpeg"/><Relationship Id="rId5" Type="http://schemas.openxmlformats.org/officeDocument/2006/relationships/image" Target="../media/image9.png"/><Relationship Id="rId4" Type="http://schemas.openxmlformats.org/officeDocument/2006/relationships/image" Target="../media/image8.png"/></Relationships>
</file>

<file path=ppt/slides/_rels/slide26.xml.rels><?xml version="1.0" encoding="UTF-8" standalone="yes"?>
<Relationships xmlns="http://schemas.openxmlformats.org/package/2006/relationships"><Relationship Id="rId8" Type="http://schemas.openxmlformats.org/officeDocument/2006/relationships/hyperlink" Target="https://www.mpp.govt.nz/programmes/nominations-service/#:~:text=We%20need%20skilled%20Pacific%20peoples%20to%20be%20considered,any%20questions%20about%20our%20Nominations%20Service%2C%20email%20nominations%40mpp.govt.nz" TargetMode="External"/><Relationship Id="rId3" Type="http://schemas.openxmlformats.org/officeDocument/2006/relationships/image" Target="../media/image7.png"/><Relationship Id="rId7" Type="http://schemas.openxmlformats.org/officeDocument/2006/relationships/hyperlink" Target="https://www.tpk.govt.nz/en/nga-putea-me-nga-ratonga/governance/nominations-service" TargetMode="External"/><Relationship Id="rId2" Type="http://schemas.openxmlformats.org/officeDocument/2006/relationships/image" Target="../media/image6.png"/><Relationship Id="rId1" Type="http://schemas.openxmlformats.org/officeDocument/2006/relationships/slideLayout" Target="../slideLayouts/slideLayout7.xml"/><Relationship Id="rId6" Type="http://schemas.openxmlformats.org/officeDocument/2006/relationships/image" Target="../media/image10.jpeg"/><Relationship Id="rId11" Type="http://schemas.openxmlformats.org/officeDocument/2006/relationships/hyperlink" Target="https://women.govt.nz/women-and-leadership/register-our-nominations-service" TargetMode="External"/><Relationship Id="rId5" Type="http://schemas.openxmlformats.org/officeDocument/2006/relationships/image" Target="../media/image9.png"/><Relationship Id="rId10" Type="http://schemas.openxmlformats.org/officeDocument/2006/relationships/hyperlink" Target="https://www.whaikaha.govt.nz/about-us/get-involved/join-our-nominations-database/" TargetMode="External"/><Relationship Id="rId4" Type="http://schemas.openxmlformats.org/officeDocument/2006/relationships/image" Target="../media/image8.png"/><Relationship Id="rId9" Type="http://schemas.openxmlformats.org/officeDocument/2006/relationships/hyperlink" Target="https://www.ethniccommunities.govt.nz/programmes/nominations/" TargetMode="External"/></Relationships>
</file>

<file path=ppt/slides/_rels/slide27.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hyperlink" Target="https://www.publicservice.govt.nz/system/crown-entities/" TargetMode="External"/><Relationship Id="rId7" Type="http://schemas.openxmlformats.org/officeDocument/2006/relationships/hyperlink" Target="mailto:boardappointments@mbie.govt.nz" TargetMode="External"/><Relationship Id="rId12" Type="http://schemas.openxmlformats.org/officeDocument/2006/relationships/image" Target="../media/image10.jpeg"/><Relationship Id="rId2" Type="http://schemas.openxmlformats.org/officeDocument/2006/relationships/hyperlink" Target="https://www.mbie.govt.nz/about/who-we-are/crown-entities-statutory-and-non-statutory-boards/" TargetMode="External"/><Relationship Id="rId1" Type="http://schemas.openxmlformats.org/officeDocument/2006/relationships/slideLayout" Target="../slideLayouts/slideLayout7.xml"/><Relationship Id="rId6" Type="http://schemas.openxmlformats.org/officeDocument/2006/relationships/hyperlink" Target="https://women.govt.nz/women-and-leadership/leadership-learning-hub" TargetMode="External"/><Relationship Id="rId11" Type="http://schemas.openxmlformats.org/officeDocument/2006/relationships/image" Target="../media/image9.png"/><Relationship Id="rId5" Type="http://schemas.openxmlformats.org/officeDocument/2006/relationships/hyperlink" Target="https://www.iod.org.nz/governance-courses/?gclid=EAIaIQobChMI39bQ37KmgQMVdReDAx3Y5Ab4EAAYASAAEgKu5vD_BwE" TargetMode="External"/><Relationship Id="rId10" Type="http://schemas.openxmlformats.org/officeDocument/2006/relationships/image" Target="../media/image8.png"/><Relationship Id="rId4" Type="http://schemas.openxmlformats.org/officeDocument/2006/relationships/hyperlink" Target="https://www.publicservice.govt.nz/guidance/guide-he-aratohu/" TargetMode="External"/><Relationship Id="rId9" Type="http://schemas.openxmlformats.org/officeDocument/2006/relationships/image" Target="../media/image7.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90858A2-5849-33EB-3E50-1DD8BD9639AA}"/>
              </a:ext>
            </a:extLst>
          </p:cNvPr>
          <p:cNvSpPr/>
          <p:nvPr/>
        </p:nvSpPr>
        <p:spPr>
          <a:xfrm>
            <a:off x="0" y="0"/>
            <a:ext cx="9144000" cy="5143500"/>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Z" dirty="0"/>
          </a:p>
        </p:txBody>
      </p:sp>
      <p:sp>
        <p:nvSpPr>
          <p:cNvPr id="24" name="TextBox 23">
            <a:extLst>
              <a:ext uri="{FF2B5EF4-FFF2-40B4-BE49-F238E27FC236}">
                <a16:creationId xmlns:a16="http://schemas.microsoft.com/office/drawing/2014/main" id="{857DD299-5F45-3CDF-480F-0188568833DE}"/>
              </a:ext>
            </a:extLst>
          </p:cNvPr>
          <p:cNvSpPr txBox="1"/>
          <p:nvPr/>
        </p:nvSpPr>
        <p:spPr>
          <a:xfrm>
            <a:off x="251520" y="771550"/>
            <a:ext cx="8640960" cy="1569660"/>
          </a:xfrm>
          <a:prstGeom prst="rect">
            <a:avLst/>
          </a:prstGeom>
          <a:noFill/>
        </p:spPr>
        <p:txBody>
          <a:bodyPr wrap="square" rtlCol="0">
            <a:spAutoFit/>
          </a:bodyPr>
          <a:lstStyle/>
          <a:p>
            <a:pPr algn="ctr"/>
            <a:r>
              <a:rPr lang="en-US" sz="3200" dirty="0">
                <a:solidFill>
                  <a:srgbClr val="00908B"/>
                </a:solidFill>
              </a:rPr>
              <a:t>Crown Boards and Committees </a:t>
            </a:r>
          </a:p>
          <a:p>
            <a:pPr algn="ctr"/>
            <a:r>
              <a:rPr lang="en-US" sz="3200" dirty="0">
                <a:solidFill>
                  <a:srgbClr val="00908B"/>
                </a:solidFill>
              </a:rPr>
              <a:t>administered by </a:t>
            </a:r>
          </a:p>
          <a:p>
            <a:pPr algn="ctr"/>
            <a:r>
              <a:rPr lang="en-US" sz="3200" dirty="0">
                <a:solidFill>
                  <a:srgbClr val="00908B"/>
                </a:solidFill>
              </a:rPr>
              <a:t>Ministry of Business, Innovation and Employment</a:t>
            </a:r>
            <a:endParaRPr lang="en-NZ" sz="3200" dirty="0">
              <a:solidFill>
                <a:srgbClr val="00908B"/>
              </a:solidFill>
            </a:endParaRPr>
          </a:p>
        </p:txBody>
      </p:sp>
      <p:sp>
        <p:nvSpPr>
          <p:cNvPr id="25" name="TextBox 24">
            <a:extLst>
              <a:ext uri="{FF2B5EF4-FFF2-40B4-BE49-F238E27FC236}">
                <a16:creationId xmlns:a16="http://schemas.microsoft.com/office/drawing/2014/main" id="{2ABA77C8-74E7-DF5F-BA32-8F4EC8BD5007}"/>
              </a:ext>
            </a:extLst>
          </p:cNvPr>
          <p:cNvSpPr txBox="1"/>
          <p:nvPr/>
        </p:nvSpPr>
        <p:spPr>
          <a:xfrm>
            <a:off x="2843808" y="2499742"/>
            <a:ext cx="3456384" cy="1200329"/>
          </a:xfrm>
          <a:prstGeom prst="rect">
            <a:avLst/>
          </a:prstGeom>
          <a:noFill/>
        </p:spPr>
        <p:txBody>
          <a:bodyPr wrap="square" rtlCol="0">
            <a:spAutoFit/>
          </a:bodyPr>
          <a:lstStyle/>
          <a:p>
            <a:pPr algn="ctr"/>
            <a:r>
              <a:rPr lang="en-US" dirty="0"/>
              <a:t>Wednesday 20 September 2023</a:t>
            </a:r>
          </a:p>
          <a:p>
            <a:pPr algn="ctr"/>
            <a:r>
              <a:rPr lang="en-US" dirty="0"/>
              <a:t>12.00 – 1.00pm</a:t>
            </a:r>
          </a:p>
          <a:p>
            <a:pPr algn="ctr"/>
            <a:endParaRPr lang="en-US" dirty="0"/>
          </a:p>
          <a:p>
            <a:pPr algn="ctr"/>
            <a:r>
              <a:rPr lang="en-US" dirty="0"/>
              <a:t>Online learning event</a:t>
            </a:r>
            <a:endParaRPr lang="en-NZ" dirty="0"/>
          </a:p>
        </p:txBody>
      </p:sp>
      <p:grpSp>
        <p:nvGrpSpPr>
          <p:cNvPr id="26" name="Group 25">
            <a:extLst>
              <a:ext uri="{FF2B5EF4-FFF2-40B4-BE49-F238E27FC236}">
                <a16:creationId xmlns:a16="http://schemas.microsoft.com/office/drawing/2014/main" id="{D3E06CE5-A68A-965A-8B01-0689C65FF729}"/>
              </a:ext>
            </a:extLst>
          </p:cNvPr>
          <p:cNvGrpSpPr/>
          <p:nvPr/>
        </p:nvGrpSpPr>
        <p:grpSpPr>
          <a:xfrm>
            <a:off x="270148" y="4197798"/>
            <a:ext cx="8572697" cy="945702"/>
            <a:chOff x="-8031782" y="4478544"/>
            <a:chExt cx="11351206" cy="1252214"/>
          </a:xfrm>
        </p:grpSpPr>
        <p:pic>
          <p:nvPicPr>
            <p:cNvPr id="27" name="Picture 2" descr="Te Puni Kokiri Ikaroa-Rawhiti | Gisborne">
              <a:extLst>
                <a:ext uri="{FF2B5EF4-FFF2-40B4-BE49-F238E27FC236}">
                  <a16:creationId xmlns:a16="http://schemas.microsoft.com/office/drawing/2014/main" id="{7AE25CC5-3391-E0F4-89F0-EA1046C7CEB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0817" b="15824"/>
            <a:stretch/>
          </p:blipFill>
          <p:spPr bwMode="auto">
            <a:xfrm>
              <a:off x="-5743035" y="4478544"/>
              <a:ext cx="1835044" cy="1162656"/>
            </a:xfrm>
            <a:prstGeom prst="rect">
              <a:avLst/>
            </a:prstGeom>
            <a:noFill/>
            <a:extLst>
              <a:ext uri="{909E8E84-426E-40DD-AFC4-6F175D3DCCD1}">
                <a14:hiddenFill xmlns:a14="http://schemas.microsoft.com/office/drawing/2010/main">
                  <a:solidFill>
                    <a:srgbClr val="FFFFFF"/>
                  </a:solidFill>
                </a14:hiddenFill>
              </a:ext>
            </a:extLst>
          </p:spPr>
        </p:pic>
        <p:pic>
          <p:nvPicPr>
            <p:cNvPr id="28" name="Picture 4" descr="Ministry for Pacific Peoples — Home">
              <a:extLst>
                <a:ext uri="{FF2B5EF4-FFF2-40B4-BE49-F238E27FC236}">
                  <a16:creationId xmlns:a16="http://schemas.microsoft.com/office/drawing/2014/main" id="{3FCDFAA7-41BB-8334-3131-48CC6B711A2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4568" y="4655688"/>
              <a:ext cx="1657152" cy="808367"/>
            </a:xfrm>
            <a:prstGeom prst="rect">
              <a:avLst/>
            </a:prstGeom>
            <a:noFill/>
            <a:extLst>
              <a:ext uri="{909E8E84-426E-40DD-AFC4-6F175D3DCCD1}">
                <a14:hiddenFill xmlns:a14="http://schemas.microsoft.com/office/drawing/2010/main">
                  <a:solidFill>
                    <a:srgbClr val="FFFFFF"/>
                  </a:solidFill>
                </a14:hiddenFill>
              </a:ext>
            </a:extLst>
          </p:spPr>
        </p:pic>
        <p:pic>
          <p:nvPicPr>
            <p:cNvPr id="29" name="Picture 10" descr="Home | Whaikaha - Ministry of Disabled People">
              <a:extLst>
                <a:ext uri="{FF2B5EF4-FFF2-40B4-BE49-F238E27FC236}">
                  <a16:creationId xmlns:a16="http://schemas.microsoft.com/office/drawing/2014/main" id="{7DA6F076-264E-3674-B88B-476BF5FB7B10}"/>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823993" y="4816600"/>
              <a:ext cx="2452164" cy="486541"/>
            </a:xfrm>
            <a:prstGeom prst="rect">
              <a:avLst/>
            </a:prstGeom>
            <a:noFill/>
            <a:extLst>
              <a:ext uri="{909E8E84-426E-40DD-AFC4-6F175D3DCCD1}">
                <a14:hiddenFill xmlns:a14="http://schemas.microsoft.com/office/drawing/2010/main">
                  <a:solidFill>
                    <a:srgbClr val="FFFFFF"/>
                  </a:solidFill>
                </a14:hiddenFill>
              </a:ext>
            </a:extLst>
          </p:spPr>
        </p:pic>
        <p:pic>
          <p:nvPicPr>
            <p:cNvPr id="30" name="Picture 14" descr="Ethnic Communities Graduate Programme | Ministry for Ethnic Communities">
              <a:extLst>
                <a:ext uri="{FF2B5EF4-FFF2-40B4-BE49-F238E27FC236}">
                  <a16:creationId xmlns:a16="http://schemas.microsoft.com/office/drawing/2014/main" id="{7AA6D1B1-C42A-10D5-E0EB-875EBF130CC3}"/>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9234" t="16216" r="7102" b="7618"/>
            <a:stretch/>
          </p:blipFill>
          <p:spPr bwMode="auto">
            <a:xfrm>
              <a:off x="-8031782" y="4511957"/>
              <a:ext cx="2390685" cy="1218801"/>
            </a:xfrm>
            <a:prstGeom prst="rect">
              <a:avLst/>
            </a:prstGeom>
            <a:noFill/>
            <a:extLst>
              <a:ext uri="{909E8E84-426E-40DD-AFC4-6F175D3DCCD1}">
                <a14:hiddenFill xmlns:a14="http://schemas.microsoft.com/office/drawing/2010/main">
                  <a:solidFill>
                    <a:srgbClr val="FFFFFF"/>
                  </a:solidFill>
                </a14:hiddenFill>
              </a:ext>
            </a:extLst>
          </p:spPr>
        </p:pic>
        <p:pic>
          <p:nvPicPr>
            <p:cNvPr id="31" name="Picture 16" descr="Global Women | Ministry for Women">
              <a:extLst>
                <a:ext uri="{FF2B5EF4-FFF2-40B4-BE49-F238E27FC236}">
                  <a16:creationId xmlns:a16="http://schemas.microsoft.com/office/drawing/2014/main" id="{E01A5EDF-1715-C26C-EF73-EBEA0A99887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02714" y="4690099"/>
              <a:ext cx="2816710" cy="739547"/>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728719622"/>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7">
            <a:extLst>
              <a:ext uri="{FF2B5EF4-FFF2-40B4-BE49-F238E27FC236}">
                <a16:creationId xmlns:a16="http://schemas.microsoft.com/office/drawing/2014/main" id="{5F2FB2CB-9F27-8C4C-9146-5A398827CC7E}"/>
              </a:ext>
            </a:extLst>
          </p:cNvPr>
          <p:cNvSpPr>
            <a:spLocks noGrp="1"/>
          </p:cNvSpPr>
          <p:nvPr>
            <p:ph type="subTitle" idx="1"/>
          </p:nvPr>
        </p:nvSpPr>
        <p:spPr/>
        <p:txBody>
          <a:bodyPr/>
          <a:lstStyle/>
          <a:p>
            <a:pPr marL="342900" indent="-342900">
              <a:buFont typeface="Arial" panose="020B0604020202020204" pitchFamily="34" charset="0"/>
              <a:buChar char="•"/>
            </a:pPr>
            <a:r>
              <a:rPr lang="en-US" dirty="0"/>
              <a:t>Step-by-step from start to finish </a:t>
            </a:r>
          </a:p>
        </p:txBody>
      </p:sp>
      <p:sp>
        <p:nvSpPr>
          <p:cNvPr id="7" name="Title 6">
            <a:extLst>
              <a:ext uri="{FF2B5EF4-FFF2-40B4-BE49-F238E27FC236}">
                <a16:creationId xmlns:a16="http://schemas.microsoft.com/office/drawing/2014/main" id="{2CA06A1B-A59F-4D44-8BBE-75A496F1FC40}"/>
              </a:ext>
            </a:extLst>
          </p:cNvPr>
          <p:cNvSpPr>
            <a:spLocks noGrp="1"/>
          </p:cNvSpPr>
          <p:nvPr>
            <p:ph type="title"/>
          </p:nvPr>
        </p:nvSpPr>
        <p:spPr/>
        <p:txBody>
          <a:bodyPr/>
          <a:lstStyle/>
          <a:p>
            <a:r>
              <a:rPr lang="en-US" dirty="0"/>
              <a:t>Appointment process</a:t>
            </a:r>
          </a:p>
        </p:txBody>
      </p:sp>
    </p:spTree>
    <p:extLst>
      <p:ext uri="{BB962C8B-B14F-4D97-AF65-F5344CB8AC3E}">
        <p14:creationId xmlns:p14="http://schemas.microsoft.com/office/powerpoint/2010/main" val="2598907911"/>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1737DD-E5C5-B649-B098-A130F32F9D6E}"/>
              </a:ext>
            </a:extLst>
          </p:cNvPr>
          <p:cNvSpPr>
            <a:spLocks noGrp="1"/>
          </p:cNvSpPr>
          <p:nvPr>
            <p:ph type="title"/>
          </p:nvPr>
        </p:nvSpPr>
        <p:spPr/>
        <p:txBody>
          <a:bodyPr/>
          <a:lstStyle/>
          <a:p>
            <a:r>
              <a:rPr lang="en-US" dirty="0"/>
              <a:t>Appointment process and timeframes</a:t>
            </a:r>
          </a:p>
        </p:txBody>
      </p:sp>
      <p:sp>
        <p:nvSpPr>
          <p:cNvPr id="4" name="Oval 3">
            <a:extLst>
              <a:ext uri="{FF2B5EF4-FFF2-40B4-BE49-F238E27FC236}">
                <a16:creationId xmlns:a16="http://schemas.microsoft.com/office/drawing/2014/main" id="{3F91E68B-A57F-EF4A-A0F9-8A1842E5EEB4}"/>
              </a:ext>
            </a:extLst>
          </p:cNvPr>
          <p:cNvSpPr/>
          <p:nvPr/>
        </p:nvSpPr>
        <p:spPr bwMode="auto">
          <a:xfrm>
            <a:off x="539800" y="1848855"/>
            <a:ext cx="1145634" cy="1145633"/>
          </a:xfrm>
          <a:prstGeom prst="ellipse">
            <a:avLst/>
          </a:prstGeom>
          <a:noFill/>
          <a:ln w="28575">
            <a:solidFill>
              <a:srgbClr val="CF1386"/>
            </a:solidFill>
            <a:round/>
            <a:headEnd/>
            <a:tailEnd/>
          </a:ln>
        </p:spPr>
        <p:txBody>
          <a:bodyPr vert="horz" wrap="square" lIns="0" tIns="0" rIns="0" bIns="0" numCol="1" rtlCol="0" anchor="ctr" anchorCtr="0" compatLnSpc="1">
            <a:prstTxWarp prst="textNoShape">
              <a:avLst/>
            </a:prstTxWarp>
          </a:bodyPr>
          <a:lstStyle/>
          <a:p>
            <a:pPr marL="0" marR="0" lvl="0" indent="0" algn="ctr" defTabSz="1277195" eaLnBrk="1" fontAlgn="auto" latinLnBrk="0" hangingPunct="1">
              <a:lnSpc>
                <a:spcPct val="100000"/>
              </a:lnSpc>
              <a:spcBef>
                <a:spcPts val="0"/>
              </a:spcBef>
              <a:spcAft>
                <a:spcPts val="0"/>
              </a:spcAft>
              <a:buClrTx/>
              <a:buSzTx/>
              <a:buFontTx/>
              <a:buNone/>
              <a:tabLst/>
              <a:defRPr/>
            </a:pPr>
            <a:endParaRPr kumimoji="0" lang="en-US" sz="4400" b="0" i="0" u="none" strike="noStrike" kern="0" cap="none" spc="0" normalizeH="0" baseline="0" noProof="0" dirty="0">
              <a:ln>
                <a:noFill/>
              </a:ln>
              <a:solidFill>
                <a:srgbClr val="FFFFFF"/>
              </a:solidFill>
              <a:effectLst>
                <a:outerShdw blurRad="60007" dist="200025" dir="15000000" sy="30000" kx="-1800000" algn="bl" rotWithShape="0">
                  <a:prstClr val="black">
                    <a:alpha val="32000"/>
                  </a:prstClr>
                </a:outerShdw>
              </a:effectLst>
              <a:uLnTx/>
              <a:uFillTx/>
              <a:latin typeface="Arial" panose="020B0604020202020204"/>
            </a:endParaRPr>
          </a:p>
        </p:txBody>
      </p:sp>
      <p:sp>
        <p:nvSpPr>
          <p:cNvPr id="5" name="Oval 4">
            <a:extLst>
              <a:ext uri="{FF2B5EF4-FFF2-40B4-BE49-F238E27FC236}">
                <a16:creationId xmlns:a16="http://schemas.microsoft.com/office/drawing/2014/main" id="{FA48B262-A0F1-D34E-B07A-B96690CE639F}"/>
              </a:ext>
            </a:extLst>
          </p:cNvPr>
          <p:cNvSpPr/>
          <p:nvPr/>
        </p:nvSpPr>
        <p:spPr bwMode="auto">
          <a:xfrm>
            <a:off x="3461420" y="1848855"/>
            <a:ext cx="1145634" cy="1145633"/>
          </a:xfrm>
          <a:prstGeom prst="ellipse">
            <a:avLst/>
          </a:prstGeom>
          <a:noFill/>
          <a:ln w="28575">
            <a:solidFill>
              <a:srgbClr val="0073BB"/>
            </a:solidFill>
            <a:round/>
            <a:headEnd/>
            <a:tailEnd/>
          </a:ln>
        </p:spPr>
        <p:txBody>
          <a:bodyPr vert="horz" wrap="square" lIns="0" tIns="0" rIns="0" bIns="0" numCol="1" rtlCol="0" anchor="ctr" anchorCtr="0" compatLnSpc="1">
            <a:prstTxWarp prst="textNoShape">
              <a:avLst/>
            </a:prstTxWarp>
          </a:bodyPr>
          <a:lstStyle/>
          <a:p>
            <a:pPr marL="0" marR="0" lvl="0" indent="0" algn="ctr" defTabSz="1277195" eaLnBrk="1" fontAlgn="auto" latinLnBrk="0" hangingPunct="1">
              <a:lnSpc>
                <a:spcPct val="100000"/>
              </a:lnSpc>
              <a:spcBef>
                <a:spcPts val="0"/>
              </a:spcBef>
              <a:spcAft>
                <a:spcPts val="0"/>
              </a:spcAft>
              <a:buClrTx/>
              <a:buSzTx/>
              <a:buFontTx/>
              <a:buNone/>
              <a:tabLst/>
              <a:defRPr/>
            </a:pPr>
            <a:endParaRPr kumimoji="0" lang="en-US" sz="4400" b="0" i="0" u="none" strike="noStrike" kern="0" cap="none" spc="0" normalizeH="0" baseline="0" noProof="0" dirty="0">
              <a:ln>
                <a:noFill/>
              </a:ln>
              <a:solidFill>
                <a:srgbClr val="FFFFFF"/>
              </a:solidFill>
              <a:effectLst>
                <a:outerShdw blurRad="60007" dist="200025" dir="15000000" sy="30000" kx="-1800000" algn="bl" rotWithShape="0">
                  <a:prstClr val="black">
                    <a:alpha val="32000"/>
                  </a:prstClr>
                </a:outerShdw>
              </a:effectLst>
              <a:uLnTx/>
              <a:uFillTx/>
              <a:latin typeface="Arial" panose="020B0604020202020204"/>
            </a:endParaRPr>
          </a:p>
        </p:txBody>
      </p:sp>
      <p:sp>
        <p:nvSpPr>
          <p:cNvPr id="6" name="Oval 5">
            <a:extLst>
              <a:ext uri="{FF2B5EF4-FFF2-40B4-BE49-F238E27FC236}">
                <a16:creationId xmlns:a16="http://schemas.microsoft.com/office/drawing/2014/main" id="{42F91B3C-AF6D-2044-A6B0-9C355EE72DA4}"/>
              </a:ext>
            </a:extLst>
          </p:cNvPr>
          <p:cNvSpPr/>
          <p:nvPr/>
        </p:nvSpPr>
        <p:spPr bwMode="auto">
          <a:xfrm>
            <a:off x="4913260" y="1848855"/>
            <a:ext cx="1145634" cy="1145633"/>
          </a:xfrm>
          <a:prstGeom prst="ellipse">
            <a:avLst/>
          </a:prstGeom>
          <a:noFill/>
          <a:ln w="28575">
            <a:solidFill>
              <a:schemeClr val="accent2"/>
            </a:solidFill>
            <a:round/>
            <a:headEnd/>
            <a:tailEnd/>
          </a:ln>
        </p:spPr>
        <p:txBody>
          <a:bodyPr vert="horz" wrap="square" lIns="0" tIns="0" rIns="0" bIns="0" numCol="1" rtlCol="0" anchor="ctr" anchorCtr="0" compatLnSpc="1">
            <a:prstTxWarp prst="textNoShape">
              <a:avLst/>
            </a:prstTxWarp>
          </a:bodyPr>
          <a:lstStyle/>
          <a:p>
            <a:pPr marL="0" marR="0" lvl="0" indent="0" algn="ctr" defTabSz="1277195" eaLnBrk="1" fontAlgn="auto" latinLnBrk="0" hangingPunct="1">
              <a:lnSpc>
                <a:spcPct val="100000"/>
              </a:lnSpc>
              <a:spcBef>
                <a:spcPts val="0"/>
              </a:spcBef>
              <a:spcAft>
                <a:spcPts val="0"/>
              </a:spcAft>
              <a:buClrTx/>
              <a:buSzTx/>
              <a:buFontTx/>
              <a:buNone/>
              <a:tabLst/>
              <a:defRPr/>
            </a:pPr>
            <a:endParaRPr kumimoji="0" lang="en-US" sz="4400" b="0" i="0" u="none" strike="noStrike" kern="0" cap="none" spc="0" normalizeH="0" baseline="0" noProof="0" dirty="0">
              <a:ln>
                <a:noFill/>
              </a:ln>
              <a:solidFill>
                <a:srgbClr val="FFFFFF"/>
              </a:solidFill>
              <a:effectLst>
                <a:outerShdw blurRad="60007" dist="200025" dir="15000000" sy="30000" kx="-1800000" algn="bl" rotWithShape="0">
                  <a:prstClr val="black">
                    <a:alpha val="32000"/>
                  </a:prstClr>
                </a:outerShdw>
              </a:effectLst>
              <a:uLnTx/>
              <a:uFillTx/>
              <a:latin typeface="Arial" panose="020B0604020202020204"/>
            </a:endParaRPr>
          </a:p>
        </p:txBody>
      </p:sp>
      <p:sp>
        <p:nvSpPr>
          <p:cNvPr id="7" name="Oval 6">
            <a:extLst>
              <a:ext uri="{FF2B5EF4-FFF2-40B4-BE49-F238E27FC236}">
                <a16:creationId xmlns:a16="http://schemas.microsoft.com/office/drawing/2014/main" id="{01B121AC-05D0-9545-83CC-648D85CEA76F}"/>
              </a:ext>
            </a:extLst>
          </p:cNvPr>
          <p:cNvSpPr/>
          <p:nvPr/>
        </p:nvSpPr>
        <p:spPr bwMode="auto">
          <a:xfrm>
            <a:off x="6355014" y="1848855"/>
            <a:ext cx="1145634" cy="1145633"/>
          </a:xfrm>
          <a:prstGeom prst="ellipse">
            <a:avLst/>
          </a:prstGeom>
          <a:noFill/>
          <a:ln w="28575">
            <a:solidFill>
              <a:schemeClr val="accent4"/>
            </a:solidFill>
            <a:round/>
            <a:headEnd/>
            <a:tailEnd/>
          </a:ln>
        </p:spPr>
        <p:txBody>
          <a:bodyPr vert="horz" wrap="square" lIns="0" tIns="0" rIns="0" bIns="0" numCol="1" rtlCol="0" anchor="ctr" anchorCtr="0" compatLnSpc="1">
            <a:prstTxWarp prst="textNoShape">
              <a:avLst/>
            </a:prstTxWarp>
          </a:bodyPr>
          <a:lstStyle/>
          <a:p>
            <a:pPr marL="0" marR="0" lvl="0" indent="0" algn="ctr" defTabSz="1277195" eaLnBrk="1" fontAlgn="auto" latinLnBrk="0" hangingPunct="1">
              <a:lnSpc>
                <a:spcPct val="100000"/>
              </a:lnSpc>
              <a:spcBef>
                <a:spcPts val="0"/>
              </a:spcBef>
              <a:spcAft>
                <a:spcPts val="0"/>
              </a:spcAft>
              <a:buClrTx/>
              <a:buSzTx/>
              <a:buFontTx/>
              <a:buNone/>
              <a:tabLst/>
              <a:defRPr/>
            </a:pPr>
            <a:endParaRPr kumimoji="0" lang="en-US" sz="4400" b="0" i="0" u="none" strike="noStrike" kern="0" cap="none" spc="0" normalizeH="0" baseline="0" noProof="0" dirty="0">
              <a:ln>
                <a:noFill/>
              </a:ln>
              <a:solidFill>
                <a:srgbClr val="FFFFFF"/>
              </a:solidFill>
              <a:effectLst>
                <a:outerShdw blurRad="60007" dist="200025" dir="15000000" sy="30000" kx="-1800000" algn="bl" rotWithShape="0">
                  <a:prstClr val="black">
                    <a:alpha val="32000"/>
                  </a:prstClr>
                </a:outerShdw>
              </a:effectLst>
              <a:uLnTx/>
              <a:uFillTx/>
              <a:latin typeface="Arial" panose="020B0604020202020204"/>
            </a:endParaRPr>
          </a:p>
        </p:txBody>
      </p:sp>
      <p:sp>
        <p:nvSpPr>
          <p:cNvPr id="8" name="Oval 7">
            <a:extLst>
              <a:ext uri="{FF2B5EF4-FFF2-40B4-BE49-F238E27FC236}">
                <a16:creationId xmlns:a16="http://schemas.microsoft.com/office/drawing/2014/main" id="{27FA20F1-E00E-C145-891D-3EDD2D7795D1}"/>
              </a:ext>
            </a:extLst>
          </p:cNvPr>
          <p:cNvSpPr/>
          <p:nvPr/>
        </p:nvSpPr>
        <p:spPr bwMode="auto">
          <a:xfrm>
            <a:off x="7807389" y="1853144"/>
            <a:ext cx="1145634" cy="1145633"/>
          </a:xfrm>
          <a:prstGeom prst="ellipse">
            <a:avLst/>
          </a:prstGeom>
          <a:noFill/>
          <a:ln w="28575">
            <a:solidFill>
              <a:schemeClr val="accent5"/>
            </a:solidFill>
            <a:round/>
            <a:headEnd/>
            <a:tailEnd/>
          </a:ln>
        </p:spPr>
        <p:txBody>
          <a:bodyPr vert="horz" wrap="square" lIns="0" tIns="0" rIns="0" bIns="0" numCol="1" rtlCol="0" anchor="ctr" anchorCtr="0" compatLnSpc="1">
            <a:prstTxWarp prst="textNoShape">
              <a:avLst/>
            </a:prstTxWarp>
          </a:bodyPr>
          <a:lstStyle/>
          <a:p>
            <a:pPr marL="0" marR="0" lvl="0" indent="0" algn="ctr" defTabSz="1277195" eaLnBrk="1" fontAlgn="auto" latinLnBrk="0" hangingPunct="1">
              <a:lnSpc>
                <a:spcPct val="100000"/>
              </a:lnSpc>
              <a:spcBef>
                <a:spcPts val="0"/>
              </a:spcBef>
              <a:spcAft>
                <a:spcPts val="0"/>
              </a:spcAft>
              <a:buClrTx/>
              <a:buSzTx/>
              <a:buFontTx/>
              <a:buNone/>
              <a:tabLst/>
              <a:defRPr/>
            </a:pPr>
            <a:endParaRPr kumimoji="0" lang="en-US" sz="4400" b="0" i="0" u="none" strike="noStrike" kern="0" cap="none" spc="0" normalizeH="0" baseline="0" noProof="0" dirty="0">
              <a:ln>
                <a:noFill/>
              </a:ln>
              <a:solidFill>
                <a:srgbClr val="FFFFFF"/>
              </a:solidFill>
              <a:effectLst>
                <a:outerShdw blurRad="60007" dist="200025" dir="15000000" sy="30000" kx="-1800000" algn="bl" rotWithShape="0">
                  <a:prstClr val="black">
                    <a:alpha val="32000"/>
                  </a:prstClr>
                </a:outerShdw>
              </a:effectLst>
              <a:uLnTx/>
              <a:uFillTx/>
              <a:latin typeface="Arial" panose="020B0604020202020204"/>
            </a:endParaRPr>
          </a:p>
        </p:txBody>
      </p:sp>
      <p:sp>
        <p:nvSpPr>
          <p:cNvPr id="9" name="Isosceles Triangle 47">
            <a:extLst>
              <a:ext uri="{FF2B5EF4-FFF2-40B4-BE49-F238E27FC236}">
                <a16:creationId xmlns:a16="http://schemas.microsoft.com/office/drawing/2014/main" id="{61B39140-5583-AC4A-A79F-7EC8268C6752}"/>
              </a:ext>
            </a:extLst>
          </p:cNvPr>
          <p:cNvSpPr/>
          <p:nvPr/>
        </p:nvSpPr>
        <p:spPr bwMode="auto">
          <a:xfrm rot="5400000">
            <a:off x="1722669" y="2318608"/>
            <a:ext cx="249058" cy="214705"/>
          </a:xfrm>
          <a:prstGeom prst="triangle">
            <a:avLst/>
          </a:prstGeom>
          <a:solidFill>
            <a:srgbClr val="FFFFFF">
              <a:lumMod val="75000"/>
            </a:srgbClr>
          </a:solidFill>
          <a:ln w="9525">
            <a:noFill/>
            <a:round/>
            <a:headEnd/>
            <a:tailEnd/>
          </a:ln>
        </p:spPr>
        <p:txBody>
          <a:bodyPr vert="horz" wrap="square" lIns="91440" tIns="45720" rIns="91440" bIns="45720" numCol="1" rtlCol="0" anchor="t" anchorCtr="0" compatLnSpc="1">
            <a:prstTxWarp prst="textNoShape">
              <a:avLst/>
            </a:prstTxWarp>
          </a:bodyPr>
          <a:lstStyle/>
          <a:p>
            <a:pPr marL="0" marR="0" lvl="0" indent="0" algn="ctr" defTabSz="1277195"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a:ln>
                <a:noFill/>
              </a:ln>
              <a:solidFill>
                <a:srgbClr val="262626"/>
              </a:solidFill>
              <a:effectLst/>
              <a:uLnTx/>
              <a:uFillTx/>
              <a:latin typeface="Arial" panose="020B0604020202020204"/>
            </a:endParaRPr>
          </a:p>
        </p:txBody>
      </p:sp>
      <p:sp>
        <p:nvSpPr>
          <p:cNvPr id="10" name="Isosceles Triangle 48">
            <a:extLst>
              <a:ext uri="{FF2B5EF4-FFF2-40B4-BE49-F238E27FC236}">
                <a16:creationId xmlns:a16="http://schemas.microsoft.com/office/drawing/2014/main" id="{260C0474-1FB2-0449-AA85-0685972A82A2}"/>
              </a:ext>
            </a:extLst>
          </p:cNvPr>
          <p:cNvSpPr/>
          <p:nvPr/>
        </p:nvSpPr>
        <p:spPr bwMode="auto">
          <a:xfrm rot="5400000">
            <a:off x="4639569" y="2339869"/>
            <a:ext cx="249058" cy="214705"/>
          </a:xfrm>
          <a:prstGeom prst="triangle">
            <a:avLst/>
          </a:prstGeom>
          <a:solidFill>
            <a:srgbClr val="FFFFFF">
              <a:lumMod val="75000"/>
            </a:srgbClr>
          </a:solidFill>
          <a:ln w="9525">
            <a:noFill/>
            <a:round/>
            <a:headEnd/>
            <a:tailEnd/>
          </a:ln>
        </p:spPr>
        <p:txBody>
          <a:bodyPr vert="horz" wrap="square" lIns="91440" tIns="45720" rIns="91440" bIns="45720" numCol="1" rtlCol="0" anchor="t" anchorCtr="0" compatLnSpc="1">
            <a:prstTxWarp prst="textNoShape">
              <a:avLst/>
            </a:prstTxWarp>
          </a:bodyPr>
          <a:lstStyle/>
          <a:p>
            <a:pPr marL="0" marR="0" lvl="0" indent="0" algn="ctr" defTabSz="1277195"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a:ln>
                <a:noFill/>
              </a:ln>
              <a:solidFill>
                <a:srgbClr val="262626"/>
              </a:solidFill>
              <a:effectLst/>
              <a:uLnTx/>
              <a:uFillTx/>
              <a:latin typeface="Arial" panose="020B0604020202020204"/>
            </a:endParaRPr>
          </a:p>
        </p:txBody>
      </p:sp>
      <p:sp>
        <p:nvSpPr>
          <p:cNvPr id="11" name="Isosceles Triangle 49">
            <a:extLst>
              <a:ext uri="{FF2B5EF4-FFF2-40B4-BE49-F238E27FC236}">
                <a16:creationId xmlns:a16="http://schemas.microsoft.com/office/drawing/2014/main" id="{3D204B4B-4AB0-AA4F-96A1-65CF0A9B4BD4}"/>
              </a:ext>
            </a:extLst>
          </p:cNvPr>
          <p:cNvSpPr/>
          <p:nvPr/>
        </p:nvSpPr>
        <p:spPr bwMode="auto">
          <a:xfrm rot="5400000">
            <a:off x="6075110" y="2339869"/>
            <a:ext cx="249058" cy="214705"/>
          </a:xfrm>
          <a:prstGeom prst="triangle">
            <a:avLst/>
          </a:prstGeom>
          <a:solidFill>
            <a:srgbClr val="FFFFFF">
              <a:lumMod val="75000"/>
            </a:srgbClr>
          </a:solidFill>
          <a:ln w="9525">
            <a:noFill/>
            <a:round/>
            <a:headEnd/>
            <a:tailEnd/>
          </a:ln>
        </p:spPr>
        <p:txBody>
          <a:bodyPr vert="horz" wrap="square" lIns="91440" tIns="45720" rIns="91440" bIns="45720" numCol="1" rtlCol="0" anchor="t" anchorCtr="0" compatLnSpc="1">
            <a:prstTxWarp prst="textNoShape">
              <a:avLst/>
            </a:prstTxWarp>
          </a:bodyPr>
          <a:lstStyle/>
          <a:p>
            <a:pPr marL="0" marR="0" lvl="0" indent="0" algn="ctr" defTabSz="1277195"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a:ln>
                <a:noFill/>
              </a:ln>
              <a:solidFill>
                <a:srgbClr val="262626"/>
              </a:solidFill>
              <a:effectLst/>
              <a:uLnTx/>
              <a:uFillTx/>
              <a:latin typeface="Arial" panose="020B0604020202020204"/>
            </a:endParaRPr>
          </a:p>
        </p:txBody>
      </p:sp>
      <p:sp>
        <p:nvSpPr>
          <p:cNvPr id="12" name="Isosceles Triangle 50">
            <a:extLst>
              <a:ext uri="{FF2B5EF4-FFF2-40B4-BE49-F238E27FC236}">
                <a16:creationId xmlns:a16="http://schemas.microsoft.com/office/drawing/2014/main" id="{44C7C40F-781A-E54F-9C44-125A11698045}"/>
              </a:ext>
            </a:extLst>
          </p:cNvPr>
          <p:cNvSpPr/>
          <p:nvPr/>
        </p:nvSpPr>
        <p:spPr bwMode="auto">
          <a:xfrm rot="5400000">
            <a:off x="7525281" y="2345228"/>
            <a:ext cx="249058" cy="214705"/>
          </a:xfrm>
          <a:prstGeom prst="triangle">
            <a:avLst/>
          </a:prstGeom>
          <a:solidFill>
            <a:srgbClr val="FFFFFF">
              <a:lumMod val="75000"/>
            </a:srgbClr>
          </a:solidFill>
          <a:ln w="9525">
            <a:noFill/>
            <a:round/>
            <a:headEnd/>
            <a:tailEnd/>
          </a:ln>
        </p:spPr>
        <p:txBody>
          <a:bodyPr vert="horz" wrap="square" lIns="91440" tIns="45720" rIns="91440" bIns="45720" numCol="1" rtlCol="0" anchor="t" anchorCtr="0" compatLnSpc="1">
            <a:prstTxWarp prst="textNoShape">
              <a:avLst/>
            </a:prstTxWarp>
          </a:bodyPr>
          <a:lstStyle/>
          <a:p>
            <a:pPr marL="0" marR="0" lvl="0" indent="0" algn="ctr" defTabSz="1277195"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a:ln>
                <a:noFill/>
              </a:ln>
              <a:solidFill>
                <a:srgbClr val="262626"/>
              </a:solidFill>
              <a:effectLst/>
              <a:uLnTx/>
              <a:uFillTx/>
              <a:latin typeface="Arial" panose="020B0604020202020204"/>
            </a:endParaRPr>
          </a:p>
        </p:txBody>
      </p:sp>
      <p:sp>
        <p:nvSpPr>
          <p:cNvPr id="13" name="Footer Text">
            <a:extLst>
              <a:ext uri="{FF2B5EF4-FFF2-40B4-BE49-F238E27FC236}">
                <a16:creationId xmlns:a16="http://schemas.microsoft.com/office/drawing/2014/main" id="{051D653E-3921-0D45-BD81-BEC8549874DB}"/>
              </a:ext>
            </a:extLst>
          </p:cNvPr>
          <p:cNvSpPr txBox="1"/>
          <p:nvPr/>
        </p:nvSpPr>
        <p:spPr>
          <a:xfrm>
            <a:off x="1947367" y="3371507"/>
            <a:ext cx="1394538" cy="184666"/>
          </a:xfrm>
          <a:prstGeom prst="rect">
            <a:avLst/>
          </a:prstGeom>
          <a:noFill/>
        </p:spPr>
        <p:txBody>
          <a:bodyPr wrap="square" lIns="0" tIns="0" rIns="0" bIns="0" rtlCol="0" anchor="ctr">
            <a:spAutoFit/>
          </a:bodyPr>
          <a:lstStyle/>
          <a:p>
            <a:pPr algn="ctr" defTabSz="1277195"/>
            <a:r>
              <a:rPr lang="en-US" sz="1200" b="1" dirty="0">
                <a:solidFill>
                  <a:srgbClr val="006272"/>
                </a:solidFill>
              </a:rPr>
              <a:t>Candidate sourcing</a:t>
            </a:r>
            <a:endParaRPr lang="en-US" sz="1200" dirty="0">
              <a:solidFill>
                <a:srgbClr val="006272"/>
              </a:solidFill>
            </a:endParaRPr>
          </a:p>
        </p:txBody>
      </p:sp>
      <p:sp>
        <p:nvSpPr>
          <p:cNvPr id="14" name="Footer Text">
            <a:extLst>
              <a:ext uri="{FF2B5EF4-FFF2-40B4-BE49-F238E27FC236}">
                <a16:creationId xmlns:a16="http://schemas.microsoft.com/office/drawing/2014/main" id="{B9457EC3-D6D8-5846-A120-61D5C41104E0}"/>
              </a:ext>
            </a:extLst>
          </p:cNvPr>
          <p:cNvSpPr txBox="1"/>
          <p:nvPr/>
        </p:nvSpPr>
        <p:spPr>
          <a:xfrm>
            <a:off x="3416937" y="3371507"/>
            <a:ext cx="1394538" cy="184666"/>
          </a:xfrm>
          <a:prstGeom prst="rect">
            <a:avLst/>
          </a:prstGeom>
          <a:noFill/>
        </p:spPr>
        <p:txBody>
          <a:bodyPr wrap="square" lIns="0" tIns="0" rIns="0" bIns="0" rtlCol="0" anchor="ctr">
            <a:spAutoFit/>
          </a:bodyPr>
          <a:lstStyle/>
          <a:p>
            <a:pPr algn="ctr" defTabSz="1277195"/>
            <a:r>
              <a:rPr lang="en-US" sz="1200" b="1" dirty="0">
                <a:solidFill>
                  <a:srgbClr val="0073BB"/>
                </a:solidFill>
              </a:rPr>
              <a:t>Ministerial decision</a:t>
            </a:r>
            <a:endParaRPr lang="en-US" sz="1200" dirty="0">
              <a:solidFill>
                <a:srgbClr val="0073BB"/>
              </a:solidFill>
            </a:endParaRPr>
          </a:p>
        </p:txBody>
      </p:sp>
      <p:sp>
        <p:nvSpPr>
          <p:cNvPr id="15" name="Footer Text">
            <a:extLst>
              <a:ext uri="{FF2B5EF4-FFF2-40B4-BE49-F238E27FC236}">
                <a16:creationId xmlns:a16="http://schemas.microsoft.com/office/drawing/2014/main" id="{A3FEAAA2-FAB7-DA4D-84BC-5B8474FB198B}"/>
              </a:ext>
            </a:extLst>
          </p:cNvPr>
          <p:cNvSpPr txBox="1"/>
          <p:nvPr/>
        </p:nvSpPr>
        <p:spPr>
          <a:xfrm>
            <a:off x="4785357" y="3364587"/>
            <a:ext cx="1394538" cy="184666"/>
          </a:xfrm>
          <a:prstGeom prst="rect">
            <a:avLst/>
          </a:prstGeom>
          <a:noFill/>
        </p:spPr>
        <p:txBody>
          <a:bodyPr wrap="square" lIns="0" tIns="0" rIns="0" bIns="0" rtlCol="0" anchor="ctr">
            <a:spAutoFit/>
          </a:bodyPr>
          <a:lstStyle/>
          <a:p>
            <a:pPr algn="ctr" defTabSz="1277195"/>
            <a:r>
              <a:rPr lang="en-US" sz="1200" b="1" dirty="0">
                <a:solidFill>
                  <a:schemeClr val="accent2"/>
                </a:solidFill>
              </a:rPr>
              <a:t>Interviews</a:t>
            </a:r>
            <a:endParaRPr lang="en-US" sz="1200" dirty="0">
              <a:solidFill>
                <a:schemeClr val="accent2"/>
              </a:solidFill>
            </a:endParaRPr>
          </a:p>
        </p:txBody>
      </p:sp>
      <p:sp>
        <p:nvSpPr>
          <p:cNvPr id="16" name="Footer Text">
            <a:extLst>
              <a:ext uri="{FF2B5EF4-FFF2-40B4-BE49-F238E27FC236}">
                <a16:creationId xmlns:a16="http://schemas.microsoft.com/office/drawing/2014/main" id="{7FC89366-C6DA-3341-BCCA-3A6A73ABD99A}"/>
              </a:ext>
            </a:extLst>
          </p:cNvPr>
          <p:cNvSpPr txBox="1"/>
          <p:nvPr/>
        </p:nvSpPr>
        <p:spPr>
          <a:xfrm>
            <a:off x="6259266" y="3367815"/>
            <a:ext cx="1394538" cy="184666"/>
          </a:xfrm>
          <a:prstGeom prst="rect">
            <a:avLst/>
          </a:prstGeom>
          <a:noFill/>
        </p:spPr>
        <p:txBody>
          <a:bodyPr wrap="square" lIns="0" tIns="0" rIns="0" bIns="0" rtlCol="0" anchor="ctr">
            <a:spAutoFit/>
          </a:bodyPr>
          <a:lstStyle/>
          <a:p>
            <a:pPr algn="ctr" defTabSz="1277195"/>
            <a:r>
              <a:rPr lang="en-US" sz="1200" b="1" dirty="0">
                <a:solidFill>
                  <a:schemeClr val="accent4"/>
                </a:solidFill>
              </a:rPr>
              <a:t>Ministerial decision</a:t>
            </a:r>
            <a:endParaRPr lang="en-US" sz="1200" dirty="0">
              <a:solidFill>
                <a:schemeClr val="accent4"/>
              </a:solidFill>
            </a:endParaRPr>
          </a:p>
        </p:txBody>
      </p:sp>
      <p:sp>
        <p:nvSpPr>
          <p:cNvPr id="17" name="Footer Text">
            <a:extLst>
              <a:ext uri="{FF2B5EF4-FFF2-40B4-BE49-F238E27FC236}">
                <a16:creationId xmlns:a16="http://schemas.microsoft.com/office/drawing/2014/main" id="{A3C96DF6-DCF3-274D-9629-64934F24C1D0}"/>
              </a:ext>
            </a:extLst>
          </p:cNvPr>
          <p:cNvSpPr txBox="1"/>
          <p:nvPr/>
        </p:nvSpPr>
        <p:spPr>
          <a:xfrm>
            <a:off x="7629887" y="3361809"/>
            <a:ext cx="1394538" cy="184666"/>
          </a:xfrm>
          <a:prstGeom prst="rect">
            <a:avLst/>
          </a:prstGeom>
          <a:noFill/>
          <a:ln>
            <a:noFill/>
          </a:ln>
        </p:spPr>
        <p:txBody>
          <a:bodyPr wrap="square" lIns="0" tIns="0" rIns="0" bIns="0" rtlCol="0" anchor="ctr">
            <a:spAutoFit/>
          </a:bodyPr>
          <a:lstStyle/>
          <a:p>
            <a:pPr algn="ctr" defTabSz="1277195"/>
            <a:r>
              <a:rPr lang="en-US" sz="1200" b="1" dirty="0">
                <a:solidFill>
                  <a:schemeClr val="accent5"/>
                </a:solidFill>
              </a:rPr>
              <a:t>Cabinet process</a:t>
            </a:r>
            <a:endParaRPr lang="en-US" sz="1200" dirty="0">
              <a:solidFill>
                <a:schemeClr val="accent5"/>
              </a:solidFill>
            </a:endParaRPr>
          </a:p>
        </p:txBody>
      </p:sp>
      <p:sp>
        <p:nvSpPr>
          <p:cNvPr id="18" name="Oval 17">
            <a:extLst>
              <a:ext uri="{FF2B5EF4-FFF2-40B4-BE49-F238E27FC236}">
                <a16:creationId xmlns:a16="http://schemas.microsoft.com/office/drawing/2014/main" id="{906D0323-B5F7-9E48-94B8-7F559B40EB6E}"/>
              </a:ext>
            </a:extLst>
          </p:cNvPr>
          <p:cNvSpPr/>
          <p:nvPr/>
        </p:nvSpPr>
        <p:spPr bwMode="auto">
          <a:xfrm>
            <a:off x="1205293" y="1635646"/>
            <a:ext cx="460696" cy="460695"/>
          </a:xfrm>
          <a:prstGeom prst="ellipse">
            <a:avLst/>
          </a:prstGeom>
          <a:solidFill>
            <a:srgbClr val="CF1386"/>
          </a:solidFill>
          <a:ln w="28575">
            <a:noFill/>
            <a:round/>
            <a:headEnd/>
            <a:tailEnd/>
          </a:ln>
        </p:spPr>
        <p:txBody>
          <a:bodyPr vert="horz" wrap="square" lIns="0" tIns="0" rIns="0" bIns="0" numCol="1" rtlCol="0" anchor="ctr" anchorCtr="0" compatLnSpc="1">
            <a:prstTxWarp prst="textNoShape">
              <a:avLst/>
            </a:prstTxWarp>
          </a:bodyPr>
          <a:lstStyle/>
          <a:p>
            <a:pPr marL="0" marR="0" lvl="0" indent="0" algn="ctr" defTabSz="1277195" eaLnBrk="1" fontAlgn="auto" latinLnBrk="0" hangingPunct="1">
              <a:lnSpc>
                <a:spcPct val="100000"/>
              </a:lnSpc>
              <a:spcBef>
                <a:spcPts val="0"/>
              </a:spcBef>
              <a:spcAft>
                <a:spcPts val="0"/>
              </a:spcAft>
              <a:buClrTx/>
              <a:buSzTx/>
              <a:buFontTx/>
              <a:buNone/>
              <a:tabLst/>
              <a:defRPr/>
            </a:pPr>
            <a:r>
              <a:rPr kumimoji="0" lang="en-US" sz="2000" b="1" i="0" u="none" strike="noStrike" kern="0" cap="none" spc="0" normalizeH="0" baseline="0" noProof="0" dirty="0">
                <a:ln>
                  <a:noFill/>
                </a:ln>
                <a:solidFill>
                  <a:srgbClr val="FFFFFF"/>
                </a:solidFill>
                <a:effectLst/>
                <a:highlight>
                  <a:srgbClr val="CF1386"/>
                </a:highlight>
                <a:uLnTx/>
                <a:uFillTx/>
              </a:rPr>
              <a:t>1</a:t>
            </a:r>
          </a:p>
        </p:txBody>
      </p:sp>
      <p:sp>
        <p:nvSpPr>
          <p:cNvPr id="19" name="Oval 18">
            <a:extLst>
              <a:ext uri="{FF2B5EF4-FFF2-40B4-BE49-F238E27FC236}">
                <a16:creationId xmlns:a16="http://schemas.microsoft.com/office/drawing/2014/main" id="{83BC92E8-9D18-364A-B438-92B2518655DF}"/>
              </a:ext>
            </a:extLst>
          </p:cNvPr>
          <p:cNvSpPr/>
          <p:nvPr/>
        </p:nvSpPr>
        <p:spPr bwMode="auto">
          <a:xfrm>
            <a:off x="4144525" y="1635646"/>
            <a:ext cx="460696" cy="460695"/>
          </a:xfrm>
          <a:prstGeom prst="ellipse">
            <a:avLst/>
          </a:prstGeom>
          <a:solidFill>
            <a:srgbClr val="007EAF"/>
          </a:solidFill>
          <a:ln w="28575">
            <a:noFill/>
            <a:round/>
            <a:headEnd/>
            <a:tailEnd/>
          </a:ln>
        </p:spPr>
        <p:txBody>
          <a:bodyPr vert="horz" wrap="square" lIns="0" tIns="0" rIns="0" bIns="0" numCol="1" rtlCol="0" anchor="ctr" anchorCtr="0" compatLnSpc="1">
            <a:prstTxWarp prst="textNoShape">
              <a:avLst/>
            </a:prstTxWarp>
          </a:bodyPr>
          <a:lstStyle/>
          <a:p>
            <a:pPr marL="0" marR="0" lvl="0" indent="0" algn="ctr" defTabSz="1277195" eaLnBrk="1" fontAlgn="auto" latinLnBrk="0" hangingPunct="1">
              <a:lnSpc>
                <a:spcPct val="100000"/>
              </a:lnSpc>
              <a:spcBef>
                <a:spcPts val="0"/>
              </a:spcBef>
              <a:spcAft>
                <a:spcPts val="0"/>
              </a:spcAft>
              <a:buClrTx/>
              <a:buSzTx/>
              <a:buFontTx/>
              <a:buNone/>
              <a:tabLst/>
              <a:defRPr/>
            </a:pPr>
            <a:r>
              <a:rPr kumimoji="0" lang="en-US" sz="2000" b="1" i="0" u="none" strike="noStrike" kern="0" cap="none" spc="0" normalizeH="0" baseline="0" noProof="0" dirty="0">
                <a:ln>
                  <a:noFill/>
                </a:ln>
                <a:solidFill>
                  <a:srgbClr val="FFFFFF"/>
                </a:solidFill>
                <a:effectLst/>
                <a:uLnTx/>
                <a:uFillTx/>
              </a:rPr>
              <a:t>3</a:t>
            </a:r>
          </a:p>
        </p:txBody>
      </p:sp>
      <p:sp>
        <p:nvSpPr>
          <p:cNvPr id="20" name="Oval 19">
            <a:extLst>
              <a:ext uri="{FF2B5EF4-FFF2-40B4-BE49-F238E27FC236}">
                <a16:creationId xmlns:a16="http://schemas.microsoft.com/office/drawing/2014/main" id="{68E7CBEF-B8B4-6E4D-93D9-B051310EB84B}"/>
              </a:ext>
            </a:extLst>
          </p:cNvPr>
          <p:cNvSpPr/>
          <p:nvPr/>
        </p:nvSpPr>
        <p:spPr bwMode="auto">
          <a:xfrm>
            <a:off x="5613978" y="1635646"/>
            <a:ext cx="460696" cy="460695"/>
          </a:xfrm>
          <a:prstGeom prst="ellipse">
            <a:avLst/>
          </a:prstGeom>
          <a:solidFill>
            <a:schemeClr val="accent2"/>
          </a:solidFill>
          <a:ln w="28575">
            <a:noFill/>
            <a:round/>
            <a:headEnd/>
            <a:tailEnd/>
          </a:ln>
        </p:spPr>
        <p:txBody>
          <a:bodyPr vert="horz" wrap="square" lIns="0" tIns="0" rIns="0" bIns="0" numCol="1" rtlCol="0" anchor="ctr" anchorCtr="0" compatLnSpc="1">
            <a:prstTxWarp prst="textNoShape">
              <a:avLst/>
            </a:prstTxWarp>
          </a:bodyPr>
          <a:lstStyle/>
          <a:p>
            <a:pPr marL="0" marR="0" lvl="0" indent="0" algn="ctr" defTabSz="1277195" eaLnBrk="1" fontAlgn="auto" latinLnBrk="0" hangingPunct="1">
              <a:lnSpc>
                <a:spcPct val="100000"/>
              </a:lnSpc>
              <a:spcBef>
                <a:spcPts val="0"/>
              </a:spcBef>
              <a:spcAft>
                <a:spcPts val="0"/>
              </a:spcAft>
              <a:buClrTx/>
              <a:buSzTx/>
              <a:buFontTx/>
              <a:buNone/>
              <a:tabLst/>
              <a:defRPr/>
            </a:pPr>
            <a:r>
              <a:rPr lang="en-US" sz="2000" b="1" kern="0" dirty="0">
                <a:solidFill>
                  <a:srgbClr val="FFFFFF"/>
                </a:solidFill>
              </a:rPr>
              <a:t>4</a:t>
            </a:r>
            <a:endParaRPr kumimoji="0" lang="en-US" sz="2000" b="1" i="0" u="none" strike="noStrike" kern="0" cap="none" spc="0" normalizeH="0" baseline="0" noProof="0" dirty="0">
              <a:ln>
                <a:noFill/>
              </a:ln>
              <a:solidFill>
                <a:srgbClr val="FFFFFF"/>
              </a:solidFill>
              <a:effectLst/>
              <a:uLnTx/>
              <a:uFillTx/>
            </a:endParaRPr>
          </a:p>
        </p:txBody>
      </p:sp>
      <p:sp>
        <p:nvSpPr>
          <p:cNvPr id="21" name="Oval 20">
            <a:extLst>
              <a:ext uri="{FF2B5EF4-FFF2-40B4-BE49-F238E27FC236}">
                <a16:creationId xmlns:a16="http://schemas.microsoft.com/office/drawing/2014/main" id="{DF73E898-C5B2-BD4B-8865-9DB2E5656216}"/>
              </a:ext>
            </a:extLst>
          </p:cNvPr>
          <p:cNvSpPr/>
          <p:nvPr/>
        </p:nvSpPr>
        <p:spPr bwMode="auto">
          <a:xfrm>
            <a:off x="7073344" y="1635646"/>
            <a:ext cx="460696" cy="460695"/>
          </a:xfrm>
          <a:prstGeom prst="ellipse">
            <a:avLst/>
          </a:prstGeom>
          <a:solidFill>
            <a:schemeClr val="accent4"/>
          </a:solidFill>
          <a:ln w="28575">
            <a:noFill/>
            <a:round/>
            <a:headEnd/>
            <a:tailEnd/>
          </a:ln>
        </p:spPr>
        <p:txBody>
          <a:bodyPr vert="horz" wrap="square" lIns="0" tIns="0" rIns="0" bIns="0" numCol="1" rtlCol="0" anchor="ctr" anchorCtr="0" compatLnSpc="1">
            <a:prstTxWarp prst="textNoShape">
              <a:avLst/>
            </a:prstTxWarp>
          </a:bodyPr>
          <a:lstStyle/>
          <a:p>
            <a:pPr algn="ctr" defTabSz="1277195"/>
            <a:r>
              <a:rPr lang="en-US" sz="2000" b="1" dirty="0">
                <a:solidFill>
                  <a:srgbClr val="FFFFFF"/>
                </a:solidFill>
              </a:rPr>
              <a:t>5</a:t>
            </a:r>
          </a:p>
        </p:txBody>
      </p:sp>
      <p:sp>
        <p:nvSpPr>
          <p:cNvPr id="22" name="Oval 21">
            <a:extLst>
              <a:ext uri="{FF2B5EF4-FFF2-40B4-BE49-F238E27FC236}">
                <a16:creationId xmlns:a16="http://schemas.microsoft.com/office/drawing/2014/main" id="{B636427A-FD0D-0441-9A8D-4FFAA3D3FAF0}"/>
              </a:ext>
            </a:extLst>
          </p:cNvPr>
          <p:cNvSpPr/>
          <p:nvPr/>
        </p:nvSpPr>
        <p:spPr bwMode="auto">
          <a:xfrm>
            <a:off x="8536968" y="1635646"/>
            <a:ext cx="460696" cy="460695"/>
          </a:xfrm>
          <a:prstGeom prst="ellipse">
            <a:avLst/>
          </a:prstGeom>
          <a:solidFill>
            <a:schemeClr val="accent5"/>
          </a:solidFill>
          <a:ln w="28575">
            <a:noFill/>
            <a:round/>
            <a:headEnd/>
            <a:tailEnd/>
          </a:ln>
        </p:spPr>
        <p:txBody>
          <a:bodyPr vert="horz" wrap="square" lIns="0" tIns="0" rIns="0" bIns="0" numCol="1" rtlCol="0" anchor="ctr" anchorCtr="0" compatLnSpc="1">
            <a:prstTxWarp prst="textNoShape">
              <a:avLst/>
            </a:prstTxWarp>
          </a:bodyPr>
          <a:lstStyle/>
          <a:p>
            <a:pPr marL="0" marR="0" lvl="0" indent="0" algn="ctr" defTabSz="1277195" eaLnBrk="1" fontAlgn="auto" latinLnBrk="0" hangingPunct="1">
              <a:lnSpc>
                <a:spcPct val="100000"/>
              </a:lnSpc>
              <a:spcBef>
                <a:spcPts val="0"/>
              </a:spcBef>
              <a:spcAft>
                <a:spcPts val="0"/>
              </a:spcAft>
              <a:buClrTx/>
              <a:buSzTx/>
              <a:buFontTx/>
              <a:buNone/>
              <a:tabLst/>
              <a:defRPr/>
            </a:pPr>
            <a:r>
              <a:rPr kumimoji="0" lang="en-US" sz="2000" b="1" i="0" u="none" strike="noStrike" kern="0" cap="none" spc="0" normalizeH="0" baseline="0" noProof="0" dirty="0">
                <a:ln>
                  <a:noFill/>
                </a:ln>
                <a:solidFill>
                  <a:srgbClr val="FFFFFF"/>
                </a:solidFill>
                <a:effectLst/>
                <a:uLnTx/>
                <a:uFillTx/>
              </a:rPr>
              <a:t>6</a:t>
            </a:r>
          </a:p>
        </p:txBody>
      </p:sp>
      <p:sp>
        <p:nvSpPr>
          <p:cNvPr id="3" name="Footer Placeholder 2">
            <a:extLst>
              <a:ext uri="{FF2B5EF4-FFF2-40B4-BE49-F238E27FC236}">
                <a16:creationId xmlns:a16="http://schemas.microsoft.com/office/drawing/2014/main" id="{445C60D8-F7CA-A292-2950-2D623DD3D0CC}"/>
              </a:ext>
            </a:extLst>
          </p:cNvPr>
          <p:cNvSpPr>
            <a:spLocks noGrp="1"/>
          </p:cNvSpPr>
          <p:nvPr>
            <p:ph type="ftr" sz="quarter" idx="11"/>
          </p:nvPr>
        </p:nvSpPr>
        <p:spPr/>
        <p:txBody>
          <a:bodyPr/>
          <a:lstStyle/>
          <a:p>
            <a:r>
              <a:rPr lang="en-NZ"/>
              <a:t>MBIE board appointments, September 2023</a:t>
            </a:r>
          </a:p>
        </p:txBody>
      </p:sp>
      <p:pic>
        <p:nvPicPr>
          <p:cNvPr id="23" name="Picture 22" descr="A picture containing black, darkness&#10;&#10;Description automatically generated">
            <a:extLst>
              <a:ext uri="{FF2B5EF4-FFF2-40B4-BE49-F238E27FC236}">
                <a16:creationId xmlns:a16="http://schemas.microsoft.com/office/drawing/2014/main" id="{8A6680F6-0C0B-D6CD-2098-47B094DDB4D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9265" y="2025265"/>
            <a:ext cx="656420" cy="792811"/>
          </a:xfrm>
          <a:prstGeom prst="rect">
            <a:avLst/>
          </a:prstGeom>
        </p:spPr>
      </p:pic>
      <p:pic>
        <p:nvPicPr>
          <p:cNvPr id="24" name="Picture 23" descr="A picture containing black, darkness&#10;&#10;Description automatically generated">
            <a:extLst>
              <a:ext uri="{FF2B5EF4-FFF2-40B4-BE49-F238E27FC236}">
                <a16:creationId xmlns:a16="http://schemas.microsoft.com/office/drawing/2014/main" id="{9773AB4D-62B9-DDD8-E9F5-D6AD559A227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231136" y="1985803"/>
            <a:ext cx="697853" cy="779405"/>
          </a:xfrm>
          <a:prstGeom prst="rect">
            <a:avLst/>
          </a:prstGeom>
        </p:spPr>
      </p:pic>
      <p:pic>
        <p:nvPicPr>
          <p:cNvPr id="25" name="Picture 24" descr="A black background with a black square&#10;&#10;Description automatically generated with medium confidence">
            <a:extLst>
              <a:ext uri="{FF2B5EF4-FFF2-40B4-BE49-F238E27FC236}">
                <a16:creationId xmlns:a16="http://schemas.microsoft.com/office/drawing/2014/main" id="{288B6A4E-B802-A8E6-06F2-E8D81E60C139}"/>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082716" y="2147000"/>
            <a:ext cx="805083" cy="575606"/>
          </a:xfrm>
          <a:prstGeom prst="rect">
            <a:avLst/>
          </a:prstGeom>
        </p:spPr>
      </p:pic>
      <p:pic>
        <p:nvPicPr>
          <p:cNvPr id="26" name="Picture 25" descr="A black background with a black square&#10;&#10;Description automatically generated with medium confidence">
            <a:extLst>
              <a:ext uri="{FF2B5EF4-FFF2-40B4-BE49-F238E27FC236}">
                <a16:creationId xmlns:a16="http://schemas.microsoft.com/office/drawing/2014/main" id="{4912CCD2-1EAD-CDDC-7427-94A5289BCD84}"/>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699100" y="2020056"/>
            <a:ext cx="795487" cy="798020"/>
          </a:xfrm>
          <a:prstGeom prst="rect">
            <a:avLst/>
          </a:prstGeom>
        </p:spPr>
      </p:pic>
      <p:pic>
        <p:nvPicPr>
          <p:cNvPr id="27" name="Picture 26" descr="A black background with a black square&#10;&#10;Description automatically generated with medium confidence">
            <a:extLst>
              <a:ext uri="{FF2B5EF4-FFF2-40B4-BE49-F238E27FC236}">
                <a16:creationId xmlns:a16="http://schemas.microsoft.com/office/drawing/2014/main" id="{3E3F5232-539A-EE80-0547-450AD1965892}"/>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636476" y="2109343"/>
            <a:ext cx="695642" cy="613263"/>
          </a:xfrm>
          <a:prstGeom prst="rect">
            <a:avLst/>
          </a:prstGeom>
        </p:spPr>
      </p:pic>
      <p:sp>
        <p:nvSpPr>
          <p:cNvPr id="35" name="Oval 34">
            <a:extLst>
              <a:ext uri="{FF2B5EF4-FFF2-40B4-BE49-F238E27FC236}">
                <a16:creationId xmlns:a16="http://schemas.microsoft.com/office/drawing/2014/main" id="{2BA271EF-FD7D-E4A3-ECB9-C5FE40D4EB4C}"/>
              </a:ext>
            </a:extLst>
          </p:cNvPr>
          <p:cNvSpPr/>
          <p:nvPr/>
        </p:nvSpPr>
        <p:spPr bwMode="auto">
          <a:xfrm>
            <a:off x="1998061" y="1870539"/>
            <a:ext cx="1145634" cy="1145633"/>
          </a:xfrm>
          <a:prstGeom prst="ellipse">
            <a:avLst/>
          </a:prstGeom>
          <a:noFill/>
          <a:ln w="28575">
            <a:solidFill>
              <a:srgbClr val="006272"/>
            </a:solidFill>
            <a:round/>
            <a:headEnd/>
            <a:tailEnd/>
          </a:ln>
        </p:spPr>
        <p:txBody>
          <a:bodyPr vert="horz" wrap="square" lIns="0" tIns="0" rIns="0" bIns="0" numCol="1" rtlCol="0" anchor="ctr" anchorCtr="0" compatLnSpc="1">
            <a:prstTxWarp prst="textNoShape">
              <a:avLst/>
            </a:prstTxWarp>
          </a:bodyPr>
          <a:lstStyle/>
          <a:p>
            <a:pPr marL="0" marR="0" lvl="0" indent="0" algn="ctr" defTabSz="1277195" eaLnBrk="1" fontAlgn="auto" latinLnBrk="0" hangingPunct="1">
              <a:lnSpc>
                <a:spcPct val="100000"/>
              </a:lnSpc>
              <a:spcBef>
                <a:spcPts val="0"/>
              </a:spcBef>
              <a:spcAft>
                <a:spcPts val="0"/>
              </a:spcAft>
              <a:buClrTx/>
              <a:buSzTx/>
              <a:buFontTx/>
              <a:buNone/>
              <a:tabLst/>
              <a:defRPr/>
            </a:pPr>
            <a:endParaRPr kumimoji="0" lang="en-US" sz="4400" b="0" i="0" u="none" strike="noStrike" kern="0" cap="none" spc="0" normalizeH="0" baseline="0" noProof="0" dirty="0">
              <a:ln>
                <a:noFill/>
              </a:ln>
              <a:solidFill>
                <a:srgbClr val="FFFFFF"/>
              </a:solidFill>
              <a:effectLst>
                <a:outerShdw blurRad="60007" dist="200025" dir="15000000" sy="30000" kx="-1800000" algn="bl" rotWithShape="0">
                  <a:prstClr val="black">
                    <a:alpha val="32000"/>
                  </a:prstClr>
                </a:outerShdw>
              </a:effectLst>
              <a:uLnTx/>
              <a:uFillTx/>
              <a:latin typeface="Arial" panose="020B0604020202020204"/>
            </a:endParaRPr>
          </a:p>
        </p:txBody>
      </p:sp>
      <p:sp>
        <p:nvSpPr>
          <p:cNvPr id="36" name="Isosceles Triangle 47">
            <a:extLst>
              <a:ext uri="{FF2B5EF4-FFF2-40B4-BE49-F238E27FC236}">
                <a16:creationId xmlns:a16="http://schemas.microsoft.com/office/drawing/2014/main" id="{5C2CDE38-96AF-BF08-281A-04D4268C1B07}"/>
              </a:ext>
            </a:extLst>
          </p:cNvPr>
          <p:cNvSpPr/>
          <p:nvPr/>
        </p:nvSpPr>
        <p:spPr bwMode="auto">
          <a:xfrm rot="5400000">
            <a:off x="3185055" y="2318609"/>
            <a:ext cx="249058" cy="214705"/>
          </a:xfrm>
          <a:prstGeom prst="triangle">
            <a:avLst/>
          </a:prstGeom>
          <a:solidFill>
            <a:srgbClr val="FFFFFF">
              <a:lumMod val="75000"/>
            </a:srgbClr>
          </a:solidFill>
          <a:ln w="9525">
            <a:noFill/>
            <a:round/>
            <a:headEnd/>
            <a:tailEnd/>
          </a:ln>
        </p:spPr>
        <p:txBody>
          <a:bodyPr vert="horz" wrap="square" lIns="91440" tIns="45720" rIns="91440" bIns="45720" numCol="1" rtlCol="0" anchor="t" anchorCtr="0" compatLnSpc="1">
            <a:prstTxWarp prst="textNoShape">
              <a:avLst/>
            </a:prstTxWarp>
          </a:bodyPr>
          <a:lstStyle/>
          <a:p>
            <a:pPr marL="0" marR="0" lvl="0" indent="0" algn="ctr" defTabSz="1277195"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a:ln>
                <a:noFill/>
              </a:ln>
              <a:solidFill>
                <a:srgbClr val="262626"/>
              </a:solidFill>
              <a:effectLst/>
              <a:uLnTx/>
              <a:uFillTx/>
              <a:latin typeface="Arial" panose="020B0604020202020204"/>
            </a:endParaRPr>
          </a:p>
        </p:txBody>
      </p:sp>
      <p:sp>
        <p:nvSpPr>
          <p:cNvPr id="37" name="Oval 36">
            <a:extLst>
              <a:ext uri="{FF2B5EF4-FFF2-40B4-BE49-F238E27FC236}">
                <a16:creationId xmlns:a16="http://schemas.microsoft.com/office/drawing/2014/main" id="{05EC0568-BDA3-B9C2-F60E-FCC221E3AEBA}"/>
              </a:ext>
            </a:extLst>
          </p:cNvPr>
          <p:cNvSpPr/>
          <p:nvPr/>
        </p:nvSpPr>
        <p:spPr bwMode="auto">
          <a:xfrm>
            <a:off x="2711060" y="1634160"/>
            <a:ext cx="460696" cy="460695"/>
          </a:xfrm>
          <a:prstGeom prst="ellipse">
            <a:avLst/>
          </a:prstGeom>
          <a:solidFill>
            <a:schemeClr val="bg2">
              <a:lumMod val="50000"/>
            </a:schemeClr>
          </a:solidFill>
          <a:ln w="28575">
            <a:noFill/>
            <a:round/>
            <a:headEnd/>
            <a:tailEnd/>
          </a:ln>
        </p:spPr>
        <p:txBody>
          <a:bodyPr vert="horz" wrap="square" lIns="0" tIns="0" rIns="0" bIns="0" numCol="1" rtlCol="0" anchor="ctr" anchorCtr="0" compatLnSpc="1">
            <a:prstTxWarp prst="textNoShape">
              <a:avLst/>
            </a:prstTxWarp>
          </a:bodyPr>
          <a:lstStyle/>
          <a:p>
            <a:pPr marL="0" marR="0" lvl="0" indent="0" algn="ctr" defTabSz="1277195" eaLnBrk="1" fontAlgn="auto" latinLnBrk="0" hangingPunct="1">
              <a:lnSpc>
                <a:spcPct val="100000"/>
              </a:lnSpc>
              <a:spcBef>
                <a:spcPts val="0"/>
              </a:spcBef>
              <a:spcAft>
                <a:spcPts val="0"/>
              </a:spcAft>
              <a:buClrTx/>
              <a:buSzTx/>
              <a:buFontTx/>
              <a:buNone/>
              <a:tabLst/>
              <a:defRPr/>
            </a:pPr>
            <a:r>
              <a:rPr lang="en-US" sz="2000" b="1" kern="0" dirty="0">
                <a:solidFill>
                  <a:srgbClr val="FFFFFF"/>
                </a:solidFill>
              </a:rPr>
              <a:t>2</a:t>
            </a:r>
            <a:endParaRPr kumimoji="0" lang="en-US" sz="2000" b="1" i="0" u="none" strike="noStrike" kern="0" cap="none" spc="0" normalizeH="0" baseline="0" noProof="0" dirty="0">
              <a:ln>
                <a:noFill/>
              </a:ln>
              <a:solidFill>
                <a:srgbClr val="FFFFFF"/>
              </a:solidFill>
              <a:effectLst/>
              <a:uLnTx/>
              <a:uFillTx/>
            </a:endParaRPr>
          </a:p>
        </p:txBody>
      </p:sp>
      <p:sp>
        <p:nvSpPr>
          <p:cNvPr id="38" name="Footer Text">
            <a:extLst>
              <a:ext uri="{FF2B5EF4-FFF2-40B4-BE49-F238E27FC236}">
                <a16:creationId xmlns:a16="http://schemas.microsoft.com/office/drawing/2014/main" id="{784870F4-8EED-E77F-E813-3693130E9F57}"/>
              </a:ext>
            </a:extLst>
          </p:cNvPr>
          <p:cNvSpPr txBox="1"/>
          <p:nvPr/>
        </p:nvSpPr>
        <p:spPr>
          <a:xfrm>
            <a:off x="444672" y="3361809"/>
            <a:ext cx="1394538" cy="184666"/>
          </a:xfrm>
          <a:prstGeom prst="rect">
            <a:avLst/>
          </a:prstGeom>
          <a:noFill/>
        </p:spPr>
        <p:txBody>
          <a:bodyPr wrap="square" lIns="0" tIns="0" rIns="0" bIns="0" rtlCol="0" anchor="ctr">
            <a:spAutoFit/>
          </a:bodyPr>
          <a:lstStyle/>
          <a:p>
            <a:pPr algn="ctr" defTabSz="1277195"/>
            <a:r>
              <a:rPr lang="en-US" sz="1200" b="1" dirty="0">
                <a:solidFill>
                  <a:srgbClr val="CF1386"/>
                </a:solidFill>
              </a:rPr>
              <a:t>Planning &amp; Scoping</a:t>
            </a:r>
            <a:endParaRPr lang="en-US" sz="1200" dirty="0">
              <a:solidFill>
                <a:srgbClr val="CF1386"/>
              </a:solidFill>
            </a:endParaRPr>
          </a:p>
        </p:txBody>
      </p:sp>
      <p:pic>
        <p:nvPicPr>
          <p:cNvPr id="39" name="Picture 38">
            <a:extLst>
              <a:ext uri="{FF2B5EF4-FFF2-40B4-BE49-F238E27FC236}">
                <a16:creationId xmlns:a16="http://schemas.microsoft.com/office/drawing/2014/main" id="{87CC350F-A345-D64F-B455-1B220379608F}"/>
              </a:ext>
            </a:extLst>
          </p:cNvPr>
          <p:cNvPicPr>
            <a:picLocks noChangeAspect="1"/>
          </p:cNvPicPr>
          <p:nvPr/>
        </p:nvPicPr>
        <p:blipFill>
          <a:blip r:embed="rId8"/>
          <a:stretch>
            <a:fillRect/>
          </a:stretch>
        </p:blipFill>
        <p:spPr>
          <a:xfrm>
            <a:off x="705480" y="2034308"/>
            <a:ext cx="714313" cy="795949"/>
          </a:xfrm>
          <a:prstGeom prst="rect">
            <a:avLst/>
          </a:prstGeom>
        </p:spPr>
      </p:pic>
    </p:spTree>
    <p:extLst>
      <p:ext uri="{BB962C8B-B14F-4D97-AF65-F5344CB8AC3E}">
        <p14:creationId xmlns:p14="http://schemas.microsoft.com/office/powerpoint/2010/main" val="863443917"/>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91AACF-C29E-9697-3862-928CA83B7B28}"/>
              </a:ext>
            </a:extLst>
          </p:cNvPr>
          <p:cNvSpPr>
            <a:spLocks noGrp="1"/>
          </p:cNvSpPr>
          <p:nvPr>
            <p:ph type="title"/>
          </p:nvPr>
        </p:nvSpPr>
        <p:spPr>
          <a:xfrm>
            <a:off x="457200" y="339590"/>
            <a:ext cx="8229600" cy="694751"/>
          </a:xfrm>
        </p:spPr>
        <p:txBody>
          <a:bodyPr>
            <a:normAutofit fontScale="90000"/>
          </a:bodyPr>
          <a:lstStyle/>
          <a:p>
            <a:r>
              <a:rPr lang="en-NZ" dirty="0"/>
              <a:t>Planning &amp; Scoping</a:t>
            </a:r>
            <a:br>
              <a:rPr lang="en-NZ" dirty="0"/>
            </a:br>
            <a:endParaRPr lang="en-NZ" dirty="0"/>
          </a:p>
        </p:txBody>
      </p:sp>
      <p:sp>
        <p:nvSpPr>
          <p:cNvPr id="3" name="Content Placeholder 2">
            <a:extLst>
              <a:ext uri="{FF2B5EF4-FFF2-40B4-BE49-F238E27FC236}">
                <a16:creationId xmlns:a16="http://schemas.microsoft.com/office/drawing/2014/main" id="{90EF7631-4F5C-6676-3B39-63682C03927F}"/>
              </a:ext>
            </a:extLst>
          </p:cNvPr>
          <p:cNvSpPr>
            <a:spLocks noGrp="1"/>
          </p:cNvSpPr>
          <p:nvPr>
            <p:ph idx="1"/>
          </p:nvPr>
        </p:nvSpPr>
        <p:spPr>
          <a:xfrm>
            <a:off x="457200" y="1034341"/>
            <a:ext cx="8229600" cy="3394472"/>
          </a:xfrm>
        </p:spPr>
        <p:txBody>
          <a:bodyPr>
            <a:normAutofit/>
          </a:bodyPr>
          <a:lstStyle/>
          <a:p>
            <a:r>
              <a:rPr lang="en-NZ" sz="1800" dirty="0"/>
              <a:t>Strategic context – includes Minister’s expectations </a:t>
            </a:r>
          </a:p>
          <a:p>
            <a:r>
              <a:rPr lang="en-NZ" sz="1800" dirty="0"/>
              <a:t>Skills-led</a:t>
            </a:r>
          </a:p>
          <a:p>
            <a:r>
              <a:rPr lang="en-NZ" sz="1800" dirty="0"/>
              <a:t>Stakeholder input</a:t>
            </a:r>
          </a:p>
          <a:p>
            <a:r>
              <a:rPr lang="en-NZ" sz="1800" dirty="0"/>
              <a:t>Future direction of organisation </a:t>
            </a:r>
          </a:p>
          <a:p>
            <a:r>
              <a:rPr lang="en-NZ" sz="1800" dirty="0"/>
              <a:t>Term length</a:t>
            </a:r>
          </a:p>
          <a:p>
            <a:r>
              <a:rPr lang="en-NZ" sz="1800" dirty="0"/>
              <a:t>Legislative requirements </a:t>
            </a:r>
          </a:p>
          <a:p>
            <a:r>
              <a:rPr lang="en-NZ" sz="1800" dirty="0"/>
              <a:t>Minister’s agreement to proceed  </a:t>
            </a:r>
          </a:p>
        </p:txBody>
      </p:sp>
      <p:sp>
        <p:nvSpPr>
          <p:cNvPr id="4" name="Footer Placeholder 3">
            <a:extLst>
              <a:ext uri="{FF2B5EF4-FFF2-40B4-BE49-F238E27FC236}">
                <a16:creationId xmlns:a16="http://schemas.microsoft.com/office/drawing/2014/main" id="{1C638F7D-F5E7-E8AD-9A24-C93FCD9DCCA4}"/>
              </a:ext>
            </a:extLst>
          </p:cNvPr>
          <p:cNvSpPr>
            <a:spLocks noGrp="1"/>
          </p:cNvSpPr>
          <p:nvPr>
            <p:ph type="ftr" sz="quarter" idx="11"/>
          </p:nvPr>
        </p:nvSpPr>
        <p:spPr/>
        <p:txBody>
          <a:bodyPr/>
          <a:lstStyle/>
          <a:p>
            <a:r>
              <a:rPr lang="en-NZ"/>
              <a:t>MBIE board appointments, September 2023</a:t>
            </a:r>
          </a:p>
        </p:txBody>
      </p:sp>
      <p:sp>
        <p:nvSpPr>
          <p:cNvPr id="10" name="Oval 9">
            <a:extLst>
              <a:ext uri="{FF2B5EF4-FFF2-40B4-BE49-F238E27FC236}">
                <a16:creationId xmlns:a16="http://schemas.microsoft.com/office/drawing/2014/main" id="{F3C8B6A8-78AE-014C-6256-C00236EFEB67}"/>
              </a:ext>
            </a:extLst>
          </p:cNvPr>
          <p:cNvSpPr/>
          <p:nvPr/>
        </p:nvSpPr>
        <p:spPr bwMode="auto">
          <a:xfrm>
            <a:off x="7380312" y="490413"/>
            <a:ext cx="1145634" cy="1145633"/>
          </a:xfrm>
          <a:prstGeom prst="ellipse">
            <a:avLst/>
          </a:prstGeom>
          <a:noFill/>
          <a:ln w="28575">
            <a:solidFill>
              <a:srgbClr val="CF1386"/>
            </a:solidFill>
            <a:round/>
            <a:headEnd/>
            <a:tailEnd/>
          </a:ln>
        </p:spPr>
        <p:txBody>
          <a:bodyPr vert="horz" wrap="square" lIns="0" tIns="0" rIns="0" bIns="0" numCol="1" rtlCol="0" anchor="ctr" anchorCtr="0" compatLnSpc="1">
            <a:prstTxWarp prst="textNoShape">
              <a:avLst/>
            </a:prstTxWarp>
          </a:bodyPr>
          <a:lstStyle/>
          <a:p>
            <a:pPr marL="0" marR="0" lvl="0" indent="0" algn="ctr" defTabSz="1277195" eaLnBrk="1" fontAlgn="auto" latinLnBrk="0" hangingPunct="1">
              <a:lnSpc>
                <a:spcPct val="100000"/>
              </a:lnSpc>
              <a:spcBef>
                <a:spcPts val="0"/>
              </a:spcBef>
              <a:spcAft>
                <a:spcPts val="0"/>
              </a:spcAft>
              <a:buClrTx/>
              <a:buSzTx/>
              <a:buFontTx/>
              <a:buNone/>
              <a:tabLst/>
              <a:defRPr/>
            </a:pPr>
            <a:endParaRPr kumimoji="0" lang="en-US" sz="4400" b="0" i="0" u="none" strike="noStrike" kern="0" cap="none" spc="0" normalizeH="0" baseline="0" noProof="0" dirty="0">
              <a:ln>
                <a:noFill/>
              </a:ln>
              <a:solidFill>
                <a:srgbClr val="FFFFFF"/>
              </a:solidFill>
              <a:effectLst>
                <a:outerShdw blurRad="60007" dist="200025" dir="15000000" sy="30000" kx="-1800000" algn="bl" rotWithShape="0">
                  <a:prstClr val="black">
                    <a:alpha val="32000"/>
                  </a:prstClr>
                </a:outerShdw>
              </a:effectLst>
              <a:uLnTx/>
              <a:uFillTx/>
              <a:latin typeface="Arial" panose="020B0604020202020204"/>
            </a:endParaRPr>
          </a:p>
        </p:txBody>
      </p:sp>
      <p:sp>
        <p:nvSpPr>
          <p:cNvPr id="11" name="Oval 10">
            <a:extLst>
              <a:ext uri="{FF2B5EF4-FFF2-40B4-BE49-F238E27FC236}">
                <a16:creationId xmlns:a16="http://schemas.microsoft.com/office/drawing/2014/main" id="{B7168A1B-B6D2-205B-EC32-87E466D4B8F4}"/>
              </a:ext>
            </a:extLst>
          </p:cNvPr>
          <p:cNvSpPr/>
          <p:nvPr/>
        </p:nvSpPr>
        <p:spPr bwMode="auto">
          <a:xfrm>
            <a:off x="8045805" y="277204"/>
            <a:ext cx="460696" cy="460695"/>
          </a:xfrm>
          <a:prstGeom prst="ellipse">
            <a:avLst/>
          </a:prstGeom>
          <a:solidFill>
            <a:srgbClr val="CF1386"/>
          </a:solidFill>
          <a:ln w="28575">
            <a:noFill/>
            <a:round/>
            <a:headEnd/>
            <a:tailEnd/>
          </a:ln>
        </p:spPr>
        <p:txBody>
          <a:bodyPr vert="horz" wrap="square" lIns="0" tIns="0" rIns="0" bIns="0" numCol="1" rtlCol="0" anchor="ctr" anchorCtr="0" compatLnSpc="1">
            <a:prstTxWarp prst="textNoShape">
              <a:avLst/>
            </a:prstTxWarp>
          </a:bodyPr>
          <a:lstStyle/>
          <a:p>
            <a:pPr marL="0" marR="0" lvl="0" indent="0" algn="ctr" defTabSz="1277195" eaLnBrk="1" fontAlgn="auto" latinLnBrk="0" hangingPunct="1">
              <a:lnSpc>
                <a:spcPct val="100000"/>
              </a:lnSpc>
              <a:spcBef>
                <a:spcPts val="0"/>
              </a:spcBef>
              <a:spcAft>
                <a:spcPts val="0"/>
              </a:spcAft>
              <a:buClrTx/>
              <a:buSzTx/>
              <a:buFontTx/>
              <a:buNone/>
              <a:tabLst/>
              <a:defRPr/>
            </a:pPr>
            <a:r>
              <a:rPr kumimoji="0" lang="en-US" sz="2000" b="1" i="0" u="none" strike="noStrike" kern="0" cap="none" spc="0" normalizeH="0" baseline="0" noProof="0" dirty="0">
                <a:ln>
                  <a:noFill/>
                </a:ln>
                <a:solidFill>
                  <a:srgbClr val="FFFFFF"/>
                </a:solidFill>
                <a:effectLst/>
                <a:highlight>
                  <a:srgbClr val="CF1386"/>
                </a:highlight>
                <a:uLnTx/>
                <a:uFillTx/>
              </a:rPr>
              <a:t>1</a:t>
            </a:r>
          </a:p>
        </p:txBody>
      </p:sp>
      <p:pic>
        <p:nvPicPr>
          <p:cNvPr id="12" name="Picture 11">
            <a:extLst>
              <a:ext uri="{FF2B5EF4-FFF2-40B4-BE49-F238E27FC236}">
                <a16:creationId xmlns:a16="http://schemas.microsoft.com/office/drawing/2014/main" id="{2BA061E8-3EEE-8185-7A14-8FB8BAD270EE}"/>
              </a:ext>
            </a:extLst>
          </p:cNvPr>
          <p:cNvPicPr>
            <a:picLocks noChangeAspect="1"/>
          </p:cNvPicPr>
          <p:nvPr/>
        </p:nvPicPr>
        <p:blipFill>
          <a:blip r:embed="rId3"/>
          <a:stretch>
            <a:fillRect/>
          </a:stretch>
        </p:blipFill>
        <p:spPr>
          <a:xfrm>
            <a:off x="7595972" y="641269"/>
            <a:ext cx="714313" cy="795949"/>
          </a:xfrm>
          <a:prstGeom prst="rect">
            <a:avLst/>
          </a:prstGeom>
        </p:spPr>
      </p:pic>
      <p:pic>
        <p:nvPicPr>
          <p:cNvPr id="6" name="Picture 5">
            <a:extLst>
              <a:ext uri="{FF2B5EF4-FFF2-40B4-BE49-F238E27FC236}">
                <a16:creationId xmlns:a16="http://schemas.microsoft.com/office/drawing/2014/main" id="{53DBE80E-9C63-68E1-0286-5533FA4EF70F}"/>
              </a:ext>
            </a:extLst>
          </p:cNvPr>
          <p:cNvPicPr>
            <a:picLocks noChangeAspect="1"/>
          </p:cNvPicPr>
          <p:nvPr/>
        </p:nvPicPr>
        <p:blipFill>
          <a:blip r:embed="rId4"/>
          <a:stretch>
            <a:fillRect/>
          </a:stretch>
        </p:blipFill>
        <p:spPr>
          <a:xfrm>
            <a:off x="4139952" y="2029118"/>
            <a:ext cx="4612656" cy="1626294"/>
          </a:xfrm>
          <a:prstGeom prst="rect">
            <a:avLst/>
          </a:prstGeom>
        </p:spPr>
      </p:pic>
    </p:spTree>
    <p:extLst>
      <p:ext uri="{BB962C8B-B14F-4D97-AF65-F5344CB8AC3E}">
        <p14:creationId xmlns:p14="http://schemas.microsoft.com/office/powerpoint/2010/main" val="3676098302"/>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9033" y="191308"/>
            <a:ext cx="8229600" cy="857250"/>
          </a:xfrm>
        </p:spPr>
        <p:txBody>
          <a:bodyPr>
            <a:normAutofit/>
          </a:bodyPr>
          <a:lstStyle/>
          <a:p>
            <a:r>
              <a:rPr lang="en-NZ" dirty="0"/>
              <a:t>Candidate sourcing </a:t>
            </a:r>
          </a:p>
        </p:txBody>
      </p:sp>
      <p:sp>
        <p:nvSpPr>
          <p:cNvPr id="3" name="Content Placeholder 2"/>
          <p:cNvSpPr>
            <a:spLocks noGrp="1"/>
          </p:cNvSpPr>
          <p:nvPr>
            <p:ph idx="1"/>
          </p:nvPr>
        </p:nvSpPr>
        <p:spPr>
          <a:xfrm>
            <a:off x="457200" y="1200151"/>
            <a:ext cx="8686800" cy="3394472"/>
          </a:xfrm>
        </p:spPr>
        <p:txBody>
          <a:bodyPr>
            <a:normAutofit/>
          </a:bodyPr>
          <a:lstStyle/>
          <a:p>
            <a:r>
              <a:rPr lang="en-NZ" dirty="0"/>
              <a:t>MBIE website</a:t>
            </a:r>
          </a:p>
          <a:p>
            <a:r>
              <a:rPr lang="en-NZ" dirty="0"/>
              <a:t>Jobs.govt.nz</a:t>
            </a:r>
          </a:p>
          <a:p>
            <a:r>
              <a:rPr lang="en-NZ" dirty="0"/>
              <a:t>Treasury database </a:t>
            </a:r>
            <a:endParaRPr lang="en-NZ" sz="2000" dirty="0"/>
          </a:p>
          <a:p>
            <a:r>
              <a:rPr lang="en-NZ" dirty="0"/>
              <a:t>Seek</a:t>
            </a:r>
          </a:p>
          <a:p>
            <a:r>
              <a:rPr lang="en-NZ" dirty="0"/>
              <a:t>LinkedIn</a:t>
            </a:r>
          </a:p>
          <a:p>
            <a:r>
              <a:rPr lang="en-NZ" dirty="0"/>
              <a:t>Nominating agencies </a:t>
            </a:r>
            <a:r>
              <a:rPr lang="en-NZ" sz="1100" dirty="0"/>
              <a:t>(</a:t>
            </a:r>
            <a:r>
              <a:rPr lang="en-NZ" sz="1100" dirty="0" err="1"/>
              <a:t>Manatū</a:t>
            </a:r>
            <a:r>
              <a:rPr lang="en-NZ" sz="1100" dirty="0"/>
              <a:t> </a:t>
            </a:r>
            <a:r>
              <a:rPr lang="en-NZ" sz="1100" dirty="0" err="1"/>
              <a:t>Wāhine</a:t>
            </a:r>
            <a:r>
              <a:rPr lang="en-NZ" sz="1100" dirty="0"/>
              <a:t>, Ministry for Ethnic Communities, Ministry for Pacific Peoples, </a:t>
            </a:r>
            <a:r>
              <a:rPr lang="en-NZ" sz="1100" dirty="0" err="1"/>
              <a:t>Te</a:t>
            </a:r>
            <a:r>
              <a:rPr lang="en-NZ" sz="1100" dirty="0"/>
              <a:t> </a:t>
            </a:r>
            <a:r>
              <a:rPr lang="en-NZ" sz="1100" dirty="0" err="1"/>
              <a:t>Puni</a:t>
            </a:r>
            <a:r>
              <a:rPr lang="en-NZ" sz="1100" dirty="0"/>
              <a:t> </a:t>
            </a:r>
            <a:r>
              <a:rPr lang="en-NZ" sz="1100" dirty="0" err="1"/>
              <a:t>Kōkiri</a:t>
            </a:r>
            <a:r>
              <a:rPr lang="en-NZ" sz="1100" dirty="0"/>
              <a:t>, </a:t>
            </a:r>
            <a:r>
              <a:rPr lang="en-NZ" sz="1100" dirty="0" err="1"/>
              <a:t>Whaikaha</a:t>
            </a:r>
            <a:r>
              <a:rPr lang="en-NZ" sz="1100" dirty="0"/>
              <a:t>) </a:t>
            </a:r>
            <a:endParaRPr lang="en-NZ" sz="2400" dirty="0"/>
          </a:p>
          <a:p>
            <a:r>
              <a:rPr lang="en-NZ" dirty="0"/>
              <a:t>Ministerial nominations </a:t>
            </a:r>
          </a:p>
          <a:p>
            <a:r>
              <a:rPr lang="en-NZ" dirty="0"/>
              <a:t>Industry networks </a:t>
            </a:r>
          </a:p>
          <a:p>
            <a:endParaRPr lang="en-NZ" dirty="0"/>
          </a:p>
          <a:p>
            <a:endParaRPr lang="en-NZ" dirty="0"/>
          </a:p>
          <a:p>
            <a:endParaRPr lang="en-NZ" dirty="0"/>
          </a:p>
        </p:txBody>
      </p:sp>
      <p:sp>
        <p:nvSpPr>
          <p:cNvPr id="4" name="Footer Placeholder 3">
            <a:extLst>
              <a:ext uri="{FF2B5EF4-FFF2-40B4-BE49-F238E27FC236}">
                <a16:creationId xmlns:a16="http://schemas.microsoft.com/office/drawing/2014/main" id="{5BF79FB9-F2A2-9A15-8575-1DA964C78539}"/>
              </a:ext>
            </a:extLst>
          </p:cNvPr>
          <p:cNvSpPr>
            <a:spLocks noGrp="1"/>
          </p:cNvSpPr>
          <p:nvPr>
            <p:ph type="ftr" sz="quarter" idx="11"/>
          </p:nvPr>
        </p:nvSpPr>
        <p:spPr/>
        <p:txBody>
          <a:bodyPr/>
          <a:lstStyle/>
          <a:p>
            <a:r>
              <a:rPr lang="en-NZ"/>
              <a:t>MBIE board appointments, September 2023</a:t>
            </a:r>
          </a:p>
        </p:txBody>
      </p:sp>
      <p:pic>
        <p:nvPicPr>
          <p:cNvPr id="7" name="Picture 6" descr="A picture containing black, darkness&#10;&#10;Description automatically generated">
            <a:extLst>
              <a:ext uri="{FF2B5EF4-FFF2-40B4-BE49-F238E27FC236}">
                <a16:creationId xmlns:a16="http://schemas.microsoft.com/office/drawing/2014/main" id="{4496314B-0CA6-5D3E-B1BF-360EA3E374D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59594" y="425901"/>
            <a:ext cx="697853" cy="779405"/>
          </a:xfrm>
          <a:prstGeom prst="rect">
            <a:avLst/>
          </a:prstGeom>
        </p:spPr>
      </p:pic>
      <p:sp>
        <p:nvSpPr>
          <p:cNvPr id="9" name="Oval 8">
            <a:extLst>
              <a:ext uri="{FF2B5EF4-FFF2-40B4-BE49-F238E27FC236}">
                <a16:creationId xmlns:a16="http://schemas.microsoft.com/office/drawing/2014/main" id="{905B7DF2-35C2-BDD2-F65F-5C453920233B}"/>
              </a:ext>
            </a:extLst>
          </p:cNvPr>
          <p:cNvSpPr/>
          <p:nvPr/>
        </p:nvSpPr>
        <p:spPr bwMode="auto">
          <a:xfrm>
            <a:off x="7380312" y="308269"/>
            <a:ext cx="1145634" cy="1145633"/>
          </a:xfrm>
          <a:prstGeom prst="ellipse">
            <a:avLst/>
          </a:prstGeom>
          <a:noFill/>
          <a:ln w="28575">
            <a:solidFill>
              <a:srgbClr val="006272"/>
            </a:solidFill>
            <a:round/>
            <a:headEnd/>
            <a:tailEnd/>
          </a:ln>
        </p:spPr>
        <p:txBody>
          <a:bodyPr vert="horz" wrap="square" lIns="0" tIns="0" rIns="0" bIns="0" numCol="1" rtlCol="0" anchor="ctr" anchorCtr="0" compatLnSpc="1">
            <a:prstTxWarp prst="textNoShape">
              <a:avLst/>
            </a:prstTxWarp>
          </a:bodyPr>
          <a:lstStyle/>
          <a:p>
            <a:pPr marL="0" marR="0" lvl="0" indent="0" algn="ctr" defTabSz="1277195" eaLnBrk="1" fontAlgn="auto" latinLnBrk="0" hangingPunct="1">
              <a:lnSpc>
                <a:spcPct val="100000"/>
              </a:lnSpc>
              <a:spcBef>
                <a:spcPts val="0"/>
              </a:spcBef>
              <a:spcAft>
                <a:spcPts val="0"/>
              </a:spcAft>
              <a:buClrTx/>
              <a:buSzTx/>
              <a:buFontTx/>
              <a:buNone/>
              <a:tabLst/>
              <a:defRPr/>
            </a:pPr>
            <a:endParaRPr kumimoji="0" lang="en-US" sz="4400" b="0" i="0" u="none" strike="noStrike" kern="0" cap="none" spc="0" normalizeH="0" baseline="0" noProof="0" dirty="0">
              <a:ln>
                <a:noFill/>
              </a:ln>
              <a:solidFill>
                <a:srgbClr val="FFFFFF"/>
              </a:solidFill>
              <a:effectLst>
                <a:outerShdw blurRad="60007" dist="200025" dir="15000000" sy="30000" kx="-1800000" algn="bl" rotWithShape="0">
                  <a:prstClr val="black">
                    <a:alpha val="32000"/>
                  </a:prstClr>
                </a:outerShdw>
              </a:effectLst>
              <a:uLnTx/>
              <a:uFillTx/>
              <a:latin typeface="Arial" panose="020B0604020202020204"/>
            </a:endParaRPr>
          </a:p>
        </p:txBody>
      </p:sp>
      <p:sp>
        <p:nvSpPr>
          <p:cNvPr id="10" name="Oval 9">
            <a:extLst>
              <a:ext uri="{FF2B5EF4-FFF2-40B4-BE49-F238E27FC236}">
                <a16:creationId xmlns:a16="http://schemas.microsoft.com/office/drawing/2014/main" id="{00F0B493-1BED-6B8D-95E9-5EB060CCEF79}"/>
              </a:ext>
            </a:extLst>
          </p:cNvPr>
          <p:cNvSpPr/>
          <p:nvPr/>
        </p:nvSpPr>
        <p:spPr bwMode="auto">
          <a:xfrm>
            <a:off x="8093311" y="71890"/>
            <a:ext cx="460696" cy="460695"/>
          </a:xfrm>
          <a:prstGeom prst="ellipse">
            <a:avLst/>
          </a:prstGeom>
          <a:solidFill>
            <a:srgbClr val="006272"/>
          </a:solidFill>
          <a:ln w="28575">
            <a:noFill/>
            <a:round/>
            <a:headEnd/>
            <a:tailEnd/>
          </a:ln>
        </p:spPr>
        <p:txBody>
          <a:bodyPr vert="horz" wrap="square" lIns="0" tIns="0" rIns="0" bIns="0" numCol="1" rtlCol="0" anchor="ctr" anchorCtr="0" compatLnSpc="1">
            <a:prstTxWarp prst="textNoShape">
              <a:avLst/>
            </a:prstTxWarp>
          </a:bodyPr>
          <a:lstStyle/>
          <a:p>
            <a:pPr marL="0" marR="0" lvl="0" indent="0" algn="ctr" defTabSz="1277195" eaLnBrk="1" fontAlgn="auto" latinLnBrk="0" hangingPunct="1">
              <a:lnSpc>
                <a:spcPct val="100000"/>
              </a:lnSpc>
              <a:spcBef>
                <a:spcPts val="0"/>
              </a:spcBef>
              <a:spcAft>
                <a:spcPts val="0"/>
              </a:spcAft>
              <a:buClrTx/>
              <a:buSzTx/>
              <a:buFontTx/>
              <a:buNone/>
              <a:tabLst/>
              <a:defRPr/>
            </a:pPr>
            <a:r>
              <a:rPr lang="en-US" sz="2000" b="1" kern="0" dirty="0">
                <a:solidFill>
                  <a:srgbClr val="FFFFFF"/>
                </a:solidFill>
              </a:rPr>
              <a:t>2</a:t>
            </a:r>
            <a:endParaRPr kumimoji="0" lang="en-US" sz="2000" b="1" i="0" u="none" strike="noStrike" kern="0" cap="none" spc="0" normalizeH="0" baseline="0" noProof="0" dirty="0">
              <a:ln>
                <a:noFill/>
              </a:ln>
              <a:solidFill>
                <a:srgbClr val="FFFFFF"/>
              </a:solidFill>
              <a:effectLst/>
              <a:uLnTx/>
              <a:uFillTx/>
            </a:endParaRPr>
          </a:p>
        </p:txBody>
      </p:sp>
    </p:spTree>
    <p:extLst>
      <p:ext uri="{BB962C8B-B14F-4D97-AF65-F5344CB8AC3E}">
        <p14:creationId xmlns:p14="http://schemas.microsoft.com/office/powerpoint/2010/main" val="2557384317"/>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dirty="0"/>
              <a:t>Ministerial decision – agree shortlist</a:t>
            </a:r>
          </a:p>
        </p:txBody>
      </p:sp>
      <p:sp>
        <p:nvSpPr>
          <p:cNvPr id="3" name="Content Placeholder 2"/>
          <p:cNvSpPr>
            <a:spLocks noGrp="1"/>
          </p:cNvSpPr>
          <p:nvPr>
            <p:ph idx="1"/>
          </p:nvPr>
        </p:nvSpPr>
        <p:spPr/>
        <p:txBody>
          <a:bodyPr>
            <a:normAutofit/>
          </a:bodyPr>
          <a:lstStyle/>
          <a:p>
            <a:r>
              <a:rPr lang="en-NZ" dirty="0"/>
              <a:t>Input from Chair</a:t>
            </a:r>
          </a:p>
          <a:p>
            <a:r>
              <a:rPr lang="en-NZ" dirty="0"/>
              <a:t>Assess CV and cover letter against person specification in description </a:t>
            </a:r>
          </a:p>
          <a:p>
            <a:r>
              <a:rPr lang="en-NZ" dirty="0"/>
              <a:t>Skills matrix</a:t>
            </a:r>
          </a:p>
          <a:p>
            <a:r>
              <a:rPr lang="en-NZ" dirty="0"/>
              <a:t>Individual assessment </a:t>
            </a:r>
          </a:p>
          <a:p>
            <a:r>
              <a:rPr lang="en-NZ" dirty="0"/>
              <a:t>Skills that complement existing members</a:t>
            </a:r>
          </a:p>
          <a:p>
            <a:r>
              <a:rPr lang="en-NZ" dirty="0"/>
              <a:t>Takes time</a:t>
            </a:r>
          </a:p>
          <a:p>
            <a:endParaRPr lang="en-NZ" dirty="0"/>
          </a:p>
        </p:txBody>
      </p:sp>
      <p:sp>
        <p:nvSpPr>
          <p:cNvPr id="4" name="Footer Placeholder 3">
            <a:extLst>
              <a:ext uri="{FF2B5EF4-FFF2-40B4-BE49-F238E27FC236}">
                <a16:creationId xmlns:a16="http://schemas.microsoft.com/office/drawing/2014/main" id="{5BF79FB9-F2A2-9A15-8575-1DA964C78539}"/>
              </a:ext>
            </a:extLst>
          </p:cNvPr>
          <p:cNvSpPr>
            <a:spLocks noGrp="1"/>
          </p:cNvSpPr>
          <p:nvPr>
            <p:ph type="ftr" sz="quarter" idx="11"/>
          </p:nvPr>
        </p:nvSpPr>
        <p:spPr/>
        <p:txBody>
          <a:bodyPr/>
          <a:lstStyle/>
          <a:p>
            <a:r>
              <a:rPr lang="en-NZ"/>
              <a:t>MBIE board appointments, September 2023</a:t>
            </a:r>
          </a:p>
        </p:txBody>
      </p:sp>
      <p:pic>
        <p:nvPicPr>
          <p:cNvPr id="5" name="Picture 4">
            <a:extLst>
              <a:ext uri="{FF2B5EF4-FFF2-40B4-BE49-F238E27FC236}">
                <a16:creationId xmlns:a16="http://schemas.microsoft.com/office/drawing/2014/main" id="{1195FE72-7B48-1ADE-C41C-26FFA974DA69}"/>
              </a:ext>
            </a:extLst>
          </p:cNvPr>
          <p:cNvPicPr>
            <a:picLocks noChangeAspect="1"/>
          </p:cNvPicPr>
          <p:nvPr/>
        </p:nvPicPr>
        <p:blipFill>
          <a:blip r:embed="rId3"/>
          <a:stretch>
            <a:fillRect/>
          </a:stretch>
        </p:blipFill>
        <p:spPr>
          <a:xfrm>
            <a:off x="7740352" y="51470"/>
            <a:ext cx="1176630" cy="1377815"/>
          </a:xfrm>
          <a:prstGeom prst="rect">
            <a:avLst/>
          </a:prstGeom>
        </p:spPr>
      </p:pic>
    </p:spTree>
    <p:extLst>
      <p:ext uri="{BB962C8B-B14F-4D97-AF65-F5344CB8AC3E}">
        <p14:creationId xmlns:p14="http://schemas.microsoft.com/office/powerpoint/2010/main" val="1159228249"/>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dirty="0"/>
              <a:t>Interviews</a:t>
            </a:r>
          </a:p>
        </p:txBody>
      </p:sp>
      <p:sp>
        <p:nvSpPr>
          <p:cNvPr id="3" name="Content Placeholder 2"/>
          <p:cNvSpPr>
            <a:spLocks noGrp="1"/>
          </p:cNvSpPr>
          <p:nvPr>
            <p:ph idx="1"/>
          </p:nvPr>
        </p:nvSpPr>
        <p:spPr/>
        <p:txBody>
          <a:bodyPr>
            <a:normAutofit/>
          </a:bodyPr>
          <a:lstStyle/>
          <a:p>
            <a:r>
              <a:rPr lang="en-NZ" dirty="0"/>
              <a:t>Panel usually includes the Chair and officials</a:t>
            </a:r>
          </a:p>
          <a:p>
            <a:r>
              <a:rPr lang="en-NZ" dirty="0"/>
              <a:t>Assesses:</a:t>
            </a:r>
          </a:p>
          <a:p>
            <a:pPr lvl="1"/>
            <a:r>
              <a:rPr lang="en-NZ" dirty="0"/>
              <a:t>Motivation and interest </a:t>
            </a:r>
          </a:p>
          <a:p>
            <a:pPr lvl="1"/>
            <a:r>
              <a:rPr lang="en-NZ" dirty="0"/>
              <a:t>Governance capability</a:t>
            </a:r>
          </a:p>
          <a:p>
            <a:pPr lvl="1"/>
            <a:r>
              <a:rPr lang="en-NZ" dirty="0"/>
              <a:t>Technical and/or other skills and experience</a:t>
            </a:r>
          </a:p>
          <a:p>
            <a:r>
              <a:rPr lang="en-NZ" dirty="0"/>
              <a:t>STAR technique</a:t>
            </a:r>
          </a:p>
          <a:p>
            <a:r>
              <a:rPr lang="en-NZ" dirty="0"/>
              <a:t>Board fit</a:t>
            </a:r>
          </a:p>
          <a:p>
            <a:r>
              <a:rPr lang="en-NZ" dirty="0"/>
              <a:t>Availability </a:t>
            </a:r>
          </a:p>
          <a:p>
            <a:r>
              <a:rPr lang="en-NZ" dirty="0">
                <a:hlinkClick r:id="rId3"/>
              </a:rPr>
              <a:t>Conflicts of interest</a:t>
            </a:r>
            <a:endParaRPr lang="en-NZ" dirty="0"/>
          </a:p>
        </p:txBody>
      </p:sp>
      <p:sp>
        <p:nvSpPr>
          <p:cNvPr id="4" name="Footer Placeholder 3">
            <a:extLst>
              <a:ext uri="{FF2B5EF4-FFF2-40B4-BE49-F238E27FC236}">
                <a16:creationId xmlns:a16="http://schemas.microsoft.com/office/drawing/2014/main" id="{5BF79FB9-F2A2-9A15-8575-1DA964C78539}"/>
              </a:ext>
            </a:extLst>
          </p:cNvPr>
          <p:cNvSpPr>
            <a:spLocks noGrp="1"/>
          </p:cNvSpPr>
          <p:nvPr>
            <p:ph type="ftr" sz="quarter" idx="11"/>
          </p:nvPr>
        </p:nvSpPr>
        <p:spPr/>
        <p:txBody>
          <a:bodyPr/>
          <a:lstStyle/>
          <a:p>
            <a:r>
              <a:rPr lang="en-NZ"/>
              <a:t>MBIE board appointments, September 2023</a:t>
            </a:r>
          </a:p>
        </p:txBody>
      </p:sp>
      <p:pic>
        <p:nvPicPr>
          <p:cNvPr id="5" name="Picture 4">
            <a:extLst>
              <a:ext uri="{FF2B5EF4-FFF2-40B4-BE49-F238E27FC236}">
                <a16:creationId xmlns:a16="http://schemas.microsoft.com/office/drawing/2014/main" id="{965FF5A0-E898-2343-1A3A-CE36D3A4EEFB}"/>
              </a:ext>
            </a:extLst>
          </p:cNvPr>
          <p:cNvPicPr>
            <a:picLocks noChangeAspect="1"/>
          </p:cNvPicPr>
          <p:nvPr/>
        </p:nvPicPr>
        <p:blipFill>
          <a:blip r:embed="rId4"/>
          <a:stretch>
            <a:fillRect/>
          </a:stretch>
        </p:blipFill>
        <p:spPr>
          <a:xfrm>
            <a:off x="7812360" y="0"/>
            <a:ext cx="1176630" cy="1377815"/>
          </a:xfrm>
          <a:prstGeom prst="rect">
            <a:avLst/>
          </a:prstGeom>
        </p:spPr>
      </p:pic>
    </p:spTree>
    <p:extLst>
      <p:ext uri="{BB962C8B-B14F-4D97-AF65-F5344CB8AC3E}">
        <p14:creationId xmlns:p14="http://schemas.microsoft.com/office/powerpoint/2010/main" val="3041259455"/>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2367" y="158363"/>
            <a:ext cx="8229600" cy="857250"/>
          </a:xfrm>
        </p:spPr>
        <p:txBody>
          <a:bodyPr>
            <a:normAutofit/>
          </a:bodyPr>
          <a:lstStyle/>
          <a:p>
            <a:r>
              <a:rPr lang="en-NZ" dirty="0"/>
              <a:t>Ministerial decision – preferred candidate</a:t>
            </a:r>
          </a:p>
        </p:txBody>
      </p:sp>
      <p:sp>
        <p:nvSpPr>
          <p:cNvPr id="3" name="Content Placeholder 2"/>
          <p:cNvSpPr>
            <a:spLocks noGrp="1"/>
          </p:cNvSpPr>
          <p:nvPr>
            <p:ph idx="1"/>
          </p:nvPr>
        </p:nvSpPr>
        <p:spPr/>
        <p:txBody>
          <a:bodyPr>
            <a:normAutofit/>
          </a:bodyPr>
          <a:lstStyle/>
          <a:p>
            <a:r>
              <a:rPr lang="en-NZ" dirty="0"/>
              <a:t>MBIE provides advice to the Minister</a:t>
            </a:r>
          </a:p>
          <a:p>
            <a:r>
              <a:rPr lang="en-NZ" dirty="0"/>
              <a:t>Individual assessment </a:t>
            </a:r>
          </a:p>
          <a:p>
            <a:r>
              <a:rPr lang="en-NZ" dirty="0"/>
              <a:t>Skills that complement existing members</a:t>
            </a:r>
          </a:p>
          <a:p>
            <a:r>
              <a:rPr lang="en-NZ" dirty="0"/>
              <a:t>Due-diligence </a:t>
            </a:r>
          </a:p>
          <a:p>
            <a:r>
              <a:rPr lang="en-NZ" dirty="0"/>
              <a:t>Reference checks </a:t>
            </a:r>
          </a:p>
          <a:p>
            <a:r>
              <a:rPr lang="en-NZ" dirty="0"/>
              <a:t>Takes time</a:t>
            </a:r>
          </a:p>
          <a:p>
            <a:endParaRPr lang="en-NZ" dirty="0"/>
          </a:p>
        </p:txBody>
      </p:sp>
      <p:sp>
        <p:nvSpPr>
          <p:cNvPr id="4" name="Footer Placeholder 3">
            <a:extLst>
              <a:ext uri="{FF2B5EF4-FFF2-40B4-BE49-F238E27FC236}">
                <a16:creationId xmlns:a16="http://schemas.microsoft.com/office/drawing/2014/main" id="{5BF79FB9-F2A2-9A15-8575-1DA964C78539}"/>
              </a:ext>
            </a:extLst>
          </p:cNvPr>
          <p:cNvSpPr>
            <a:spLocks noGrp="1"/>
          </p:cNvSpPr>
          <p:nvPr>
            <p:ph type="ftr" sz="quarter" idx="11"/>
          </p:nvPr>
        </p:nvSpPr>
        <p:spPr/>
        <p:txBody>
          <a:bodyPr/>
          <a:lstStyle/>
          <a:p>
            <a:r>
              <a:rPr lang="en-NZ"/>
              <a:t>MBIE board appointments, September 2023</a:t>
            </a:r>
          </a:p>
        </p:txBody>
      </p:sp>
      <p:sp>
        <p:nvSpPr>
          <p:cNvPr id="9" name="Oval 8">
            <a:extLst>
              <a:ext uri="{FF2B5EF4-FFF2-40B4-BE49-F238E27FC236}">
                <a16:creationId xmlns:a16="http://schemas.microsoft.com/office/drawing/2014/main" id="{F29E82C1-AB41-B529-CAC9-FB075FC7EDB8}"/>
              </a:ext>
            </a:extLst>
          </p:cNvPr>
          <p:cNvSpPr/>
          <p:nvPr/>
        </p:nvSpPr>
        <p:spPr bwMode="auto">
          <a:xfrm>
            <a:off x="7884368" y="339502"/>
            <a:ext cx="1145634" cy="1145633"/>
          </a:xfrm>
          <a:prstGeom prst="ellipse">
            <a:avLst/>
          </a:prstGeom>
          <a:noFill/>
          <a:ln w="28575">
            <a:solidFill>
              <a:schemeClr val="accent4"/>
            </a:solidFill>
            <a:round/>
            <a:headEnd/>
            <a:tailEnd/>
          </a:ln>
        </p:spPr>
        <p:txBody>
          <a:bodyPr vert="horz" wrap="square" lIns="0" tIns="0" rIns="0" bIns="0" numCol="1" rtlCol="0" anchor="ctr" anchorCtr="0" compatLnSpc="1">
            <a:prstTxWarp prst="textNoShape">
              <a:avLst/>
            </a:prstTxWarp>
          </a:bodyPr>
          <a:lstStyle/>
          <a:p>
            <a:pPr marL="0" marR="0" lvl="0" indent="0" algn="ctr" defTabSz="1277195" eaLnBrk="1" fontAlgn="auto" latinLnBrk="0" hangingPunct="1">
              <a:lnSpc>
                <a:spcPct val="100000"/>
              </a:lnSpc>
              <a:spcBef>
                <a:spcPts val="0"/>
              </a:spcBef>
              <a:spcAft>
                <a:spcPts val="0"/>
              </a:spcAft>
              <a:buClrTx/>
              <a:buSzTx/>
              <a:buFontTx/>
              <a:buNone/>
              <a:tabLst/>
              <a:defRPr/>
            </a:pPr>
            <a:endParaRPr kumimoji="0" lang="en-US" sz="4400" b="0" i="0" u="none" strike="noStrike" kern="0" cap="none" spc="0" normalizeH="0" baseline="0" noProof="0" dirty="0">
              <a:ln>
                <a:noFill/>
              </a:ln>
              <a:solidFill>
                <a:srgbClr val="FFFFFF"/>
              </a:solidFill>
              <a:effectLst>
                <a:outerShdw blurRad="60007" dist="200025" dir="15000000" sy="30000" kx="-1800000" algn="bl" rotWithShape="0">
                  <a:prstClr val="black">
                    <a:alpha val="32000"/>
                  </a:prstClr>
                </a:outerShdw>
              </a:effectLst>
              <a:uLnTx/>
              <a:uFillTx/>
              <a:latin typeface="Arial" panose="020B0604020202020204"/>
            </a:endParaRPr>
          </a:p>
        </p:txBody>
      </p:sp>
      <p:sp>
        <p:nvSpPr>
          <p:cNvPr id="10" name="Oval 9">
            <a:extLst>
              <a:ext uri="{FF2B5EF4-FFF2-40B4-BE49-F238E27FC236}">
                <a16:creationId xmlns:a16="http://schemas.microsoft.com/office/drawing/2014/main" id="{BEF05513-A031-B902-5685-F67B5F55BBAA}"/>
              </a:ext>
            </a:extLst>
          </p:cNvPr>
          <p:cNvSpPr/>
          <p:nvPr/>
        </p:nvSpPr>
        <p:spPr bwMode="auto">
          <a:xfrm>
            <a:off x="8602698" y="126293"/>
            <a:ext cx="460696" cy="460695"/>
          </a:xfrm>
          <a:prstGeom prst="ellipse">
            <a:avLst/>
          </a:prstGeom>
          <a:solidFill>
            <a:schemeClr val="accent4"/>
          </a:solidFill>
          <a:ln w="28575">
            <a:noFill/>
            <a:round/>
            <a:headEnd/>
            <a:tailEnd/>
          </a:ln>
        </p:spPr>
        <p:txBody>
          <a:bodyPr vert="horz" wrap="square" lIns="0" tIns="0" rIns="0" bIns="0" numCol="1" rtlCol="0" anchor="ctr" anchorCtr="0" compatLnSpc="1">
            <a:prstTxWarp prst="textNoShape">
              <a:avLst/>
            </a:prstTxWarp>
          </a:bodyPr>
          <a:lstStyle/>
          <a:p>
            <a:pPr algn="ctr" defTabSz="1277195"/>
            <a:r>
              <a:rPr lang="en-US" sz="2000" b="1" dirty="0">
                <a:solidFill>
                  <a:srgbClr val="FFFFFF"/>
                </a:solidFill>
              </a:rPr>
              <a:t>5</a:t>
            </a:r>
          </a:p>
        </p:txBody>
      </p:sp>
      <p:pic>
        <p:nvPicPr>
          <p:cNvPr id="11" name="Picture 10" descr="A black background with a black square&#10;&#10;Description automatically generated with medium confidence">
            <a:extLst>
              <a:ext uri="{FF2B5EF4-FFF2-40B4-BE49-F238E27FC236}">
                <a16:creationId xmlns:a16="http://schemas.microsoft.com/office/drawing/2014/main" id="{2B0CE399-7F04-724D-DD30-A46B434E9D9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65830" y="599990"/>
            <a:ext cx="695642" cy="613263"/>
          </a:xfrm>
          <a:prstGeom prst="rect">
            <a:avLst/>
          </a:prstGeom>
        </p:spPr>
      </p:pic>
    </p:spTree>
    <p:extLst>
      <p:ext uri="{BB962C8B-B14F-4D97-AF65-F5344CB8AC3E}">
        <p14:creationId xmlns:p14="http://schemas.microsoft.com/office/powerpoint/2010/main" val="69247639"/>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dirty="0"/>
              <a:t>Cabinet process</a:t>
            </a:r>
          </a:p>
        </p:txBody>
      </p:sp>
      <p:sp>
        <p:nvSpPr>
          <p:cNvPr id="3" name="Content Placeholder 2"/>
          <p:cNvSpPr>
            <a:spLocks noGrp="1"/>
          </p:cNvSpPr>
          <p:nvPr>
            <p:ph idx="1"/>
          </p:nvPr>
        </p:nvSpPr>
        <p:spPr/>
        <p:txBody>
          <a:bodyPr>
            <a:normAutofit/>
          </a:bodyPr>
          <a:lstStyle/>
          <a:p>
            <a:r>
              <a:rPr lang="en-NZ" dirty="0"/>
              <a:t>Parliamentary sitting calendar </a:t>
            </a:r>
          </a:p>
          <a:p>
            <a:r>
              <a:rPr lang="en-NZ" dirty="0"/>
              <a:t>Ministerial consultation (approx. 2 weeks)</a:t>
            </a:r>
          </a:p>
          <a:p>
            <a:r>
              <a:rPr lang="en-NZ" dirty="0"/>
              <a:t>Committee (APH) and Cabinet approval (approx. 2 weeks)</a:t>
            </a:r>
          </a:p>
          <a:p>
            <a:r>
              <a:rPr lang="en-NZ" dirty="0"/>
              <a:t>Appointment documentation </a:t>
            </a:r>
          </a:p>
        </p:txBody>
      </p:sp>
      <p:sp>
        <p:nvSpPr>
          <p:cNvPr id="4" name="Footer Placeholder 3">
            <a:extLst>
              <a:ext uri="{FF2B5EF4-FFF2-40B4-BE49-F238E27FC236}">
                <a16:creationId xmlns:a16="http://schemas.microsoft.com/office/drawing/2014/main" id="{5BF79FB9-F2A2-9A15-8575-1DA964C78539}"/>
              </a:ext>
            </a:extLst>
          </p:cNvPr>
          <p:cNvSpPr>
            <a:spLocks noGrp="1"/>
          </p:cNvSpPr>
          <p:nvPr>
            <p:ph type="ftr" sz="quarter" idx="11"/>
          </p:nvPr>
        </p:nvSpPr>
        <p:spPr/>
        <p:txBody>
          <a:bodyPr/>
          <a:lstStyle/>
          <a:p>
            <a:r>
              <a:rPr lang="en-NZ"/>
              <a:t>MBIE board appointments, September 2023</a:t>
            </a:r>
          </a:p>
        </p:txBody>
      </p:sp>
      <p:pic>
        <p:nvPicPr>
          <p:cNvPr id="6" name="Picture 5">
            <a:extLst>
              <a:ext uri="{FF2B5EF4-FFF2-40B4-BE49-F238E27FC236}">
                <a16:creationId xmlns:a16="http://schemas.microsoft.com/office/drawing/2014/main" id="{6F87FCCC-CEDE-B37D-71A9-C3077F77C559}"/>
              </a:ext>
            </a:extLst>
          </p:cNvPr>
          <p:cNvPicPr>
            <a:picLocks noChangeAspect="1"/>
          </p:cNvPicPr>
          <p:nvPr/>
        </p:nvPicPr>
        <p:blipFill>
          <a:blip r:embed="rId3"/>
          <a:stretch>
            <a:fillRect/>
          </a:stretch>
        </p:blipFill>
        <p:spPr>
          <a:xfrm>
            <a:off x="7740352" y="0"/>
            <a:ext cx="1201016" cy="1383912"/>
          </a:xfrm>
          <a:prstGeom prst="rect">
            <a:avLst/>
          </a:prstGeom>
        </p:spPr>
      </p:pic>
    </p:spTree>
    <p:extLst>
      <p:ext uri="{BB962C8B-B14F-4D97-AF65-F5344CB8AC3E}">
        <p14:creationId xmlns:p14="http://schemas.microsoft.com/office/powerpoint/2010/main" val="2696697885"/>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dirty="0"/>
              <a:t>Timeframes </a:t>
            </a:r>
          </a:p>
        </p:txBody>
      </p:sp>
      <p:sp>
        <p:nvSpPr>
          <p:cNvPr id="4" name="Footer Placeholder 3">
            <a:extLst>
              <a:ext uri="{FF2B5EF4-FFF2-40B4-BE49-F238E27FC236}">
                <a16:creationId xmlns:a16="http://schemas.microsoft.com/office/drawing/2014/main" id="{5BF79FB9-F2A2-9A15-8575-1DA964C78539}"/>
              </a:ext>
            </a:extLst>
          </p:cNvPr>
          <p:cNvSpPr>
            <a:spLocks noGrp="1"/>
          </p:cNvSpPr>
          <p:nvPr>
            <p:ph type="ftr" sz="quarter" idx="11"/>
          </p:nvPr>
        </p:nvSpPr>
        <p:spPr/>
        <p:txBody>
          <a:bodyPr/>
          <a:lstStyle/>
          <a:p>
            <a:r>
              <a:rPr lang="en-NZ"/>
              <a:t>MBIE board appointments, September 2023</a:t>
            </a:r>
          </a:p>
        </p:txBody>
      </p:sp>
      <p:sp>
        <p:nvSpPr>
          <p:cNvPr id="9" name="Content Placeholder 8">
            <a:extLst>
              <a:ext uri="{FF2B5EF4-FFF2-40B4-BE49-F238E27FC236}">
                <a16:creationId xmlns:a16="http://schemas.microsoft.com/office/drawing/2014/main" id="{832EAD91-D72C-C141-E7AF-F54795C37140}"/>
              </a:ext>
            </a:extLst>
          </p:cNvPr>
          <p:cNvSpPr>
            <a:spLocks noGrp="1"/>
          </p:cNvSpPr>
          <p:nvPr>
            <p:ph idx="1"/>
          </p:nvPr>
        </p:nvSpPr>
        <p:spPr/>
        <p:txBody>
          <a:bodyPr/>
          <a:lstStyle/>
          <a:p>
            <a:r>
              <a:rPr lang="en-NZ" dirty="0"/>
              <a:t>Each step requires ministerial approval</a:t>
            </a:r>
          </a:p>
          <a:p>
            <a:r>
              <a:rPr lang="en-NZ" dirty="0"/>
              <a:t>Political process </a:t>
            </a:r>
          </a:p>
          <a:p>
            <a:r>
              <a:rPr lang="en-NZ" dirty="0"/>
              <a:t>Election/ministerial reshuffle </a:t>
            </a:r>
          </a:p>
          <a:p>
            <a:r>
              <a:rPr lang="en-NZ" dirty="0"/>
              <a:t>Change of requirements </a:t>
            </a:r>
          </a:p>
        </p:txBody>
      </p:sp>
      <p:pic>
        <p:nvPicPr>
          <p:cNvPr id="11" name="Picture 10" descr="A black background with a black square&#10;&#10;Description automatically generated with medium confidence">
            <a:extLst>
              <a:ext uri="{FF2B5EF4-FFF2-40B4-BE49-F238E27FC236}">
                <a16:creationId xmlns:a16="http://schemas.microsoft.com/office/drawing/2014/main" id="{0AE790C6-7EBA-C5C7-6343-280096BD515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16046" y="258163"/>
            <a:ext cx="870754" cy="873527"/>
          </a:xfrm>
          <a:prstGeom prst="rect">
            <a:avLst/>
          </a:prstGeom>
        </p:spPr>
      </p:pic>
    </p:spTree>
    <p:extLst>
      <p:ext uri="{BB962C8B-B14F-4D97-AF65-F5344CB8AC3E}">
        <p14:creationId xmlns:p14="http://schemas.microsoft.com/office/powerpoint/2010/main" val="1386506599"/>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7">
            <a:extLst>
              <a:ext uri="{FF2B5EF4-FFF2-40B4-BE49-F238E27FC236}">
                <a16:creationId xmlns:a16="http://schemas.microsoft.com/office/drawing/2014/main" id="{5F2FB2CB-9F27-8C4C-9146-5A398827CC7E}"/>
              </a:ext>
            </a:extLst>
          </p:cNvPr>
          <p:cNvSpPr>
            <a:spLocks noGrp="1"/>
          </p:cNvSpPr>
          <p:nvPr>
            <p:ph type="subTitle" idx="1"/>
          </p:nvPr>
        </p:nvSpPr>
        <p:spPr/>
        <p:txBody>
          <a:bodyPr/>
          <a:lstStyle/>
          <a:p>
            <a:pPr marL="342900" indent="-342900">
              <a:buFont typeface="Arial" panose="020B0604020202020204" pitchFamily="34" charset="0"/>
              <a:buChar char="•"/>
            </a:pPr>
            <a:r>
              <a:rPr lang="en-US" dirty="0"/>
              <a:t>CV and cover letter</a:t>
            </a:r>
          </a:p>
          <a:p>
            <a:pPr marL="342900" indent="-342900">
              <a:buFont typeface="Arial" panose="020B0604020202020204" pitchFamily="34" charset="0"/>
              <a:buChar char="•"/>
            </a:pPr>
            <a:r>
              <a:rPr lang="en-US" dirty="0"/>
              <a:t>What we look for</a:t>
            </a:r>
          </a:p>
          <a:p>
            <a:pPr marL="342900" indent="-342900">
              <a:buFont typeface="Arial" panose="020B0604020202020204" pitchFamily="34" charset="0"/>
              <a:buChar char="•"/>
            </a:pPr>
            <a:r>
              <a:rPr lang="en-US" dirty="0"/>
              <a:t>Expectations of appointees </a:t>
            </a:r>
          </a:p>
          <a:p>
            <a:pPr marL="342900" indent="-342900">
              <a:buFont typeface="Arial" panose="020B0604020202020204" pitchFamily="34" charset="0"/>
              <a:buChar char="•"/>
            </a:pPr>
            <a:endParaRPr lang="en-US" dirty="0"/>
          </a:p>
        </p:txBody>
      </p:sp>
      <p:sp>
        <p:nvSpPr>
          <p:cNvPr id="7" name="Title 6">
            <a:extLst>
              <a:ext uri="{FF2B5EF4-FFF2-40B4-BE49-F238E27FC236}">
                <a16:creationId xmlns:a16="http://schemas.microsoft.com/office/drawing/2014/main" id="{2CA06A1B-A59F-4D44-8BBE-75A496F1FC40}"/>
              </a:ext>
            </a:extLst>
          </p:cNvPr>
          <p:cNvSpPr>
            <a:spLocks noGrp="1"/>
          </p:cNvSpPr>
          <p:nvPr>
            <p:ph type="title"/>
          </p:nvPr>
        </p:nvSpPr>
        <p:spPr/>
        <p:txBody>
          <a:bodyPr/>
          <a:lstStyle/>
          <a:p>
            <a:r>
              <a:rPr lang="en-US" dirty="0"/>
              <a:t>Good things to know </a:t>
            </a:r>
          </a:p>
        </p:txBody>
      </p:sp>
    </p:spTree>
    <p:extLst>
      <p:ext uri="{BB962C8B-B14F-4D97-AF65-F5344CB8AC3E}">
        <p14:creationId xmlns:p14="http://schemas.microsoft.com/office/powerpoint/2010/main" val="376790138"/>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90858A2-5849-33EB-3E50-1DD8BD9639AA}"/>
              </a:ext>
            </a:extLst>
          </p:cNvPr>
          <p:cNvSpPr/>
          <p:nvPr/>
        </p:nvSpPr>
        <p:spPr>
          <a:xfrm>
            <a:off x="0" y="0"/>
            <a:ext cx="9144000" cy="5143500"/>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Z" dirty="0"/>
          </a:p>
        </p:txBody>
      </p:sp>
      <p:sp>
        <p:nvSpPr>
          <p:cNvPr id="24" name="TextBox 23">
            <a:extLst>
              <a:ext uri="{FF2B5EF4-FFF2-40B4-BE49-F238E27FC236}">
                <a16:creationId xmlns:a16="http://schemas.microsoft.com/office/drawing/2014/main" id="{857DD299-5F45-3CDF-480F-0188568833DE}"/>
              </a:ext>
            </a:extLst>
          </p:cNvPr>
          <p:cNvSpPr txBox="1"/>
          <p:nvPr/>
        </p:nvSpPr>
        <p:spPr>
          <a:xfrm>
            <a:off x="251520" y="337061"/>
            <a:ext cx="8640960" cy="584775"/>
          </a:xfrm>
          <a:prstGeom prst="rect">
            <a:avLst/>
          </a:prstGeom>
          <a:noFill/>
        </p:spPr>
        <p:txBody>
          <a:bodyPr wrap="square" rtlCol="0">
            <a:spAutoFit/>
          </a:bodyPr>
          <a:lstStyle/>
          <a:p>
            <a:pPr algn="ctr"/>
            <a:r>
              <a:rPr lang="en-US" sz="3200" dirty="0">
                <a:solidFill>
                  <a:srgbClr val="00908B"/>
                </a:solidFill>
              </a:rPr>
              <a:t>Karakia </a:t>
            </a:r>
            <a:r>
              <a:rPr lang="en-US" sz="3200" dirty="0" err="1">
                <a:solidFill>
                  <a:srgbClr val="00908B"/>
                </a:solidFill>
              </a:rPr>
              <a:t>Timatanga</a:t>
            </a:r>
            <a:endParaRPr lang="en-NZ" sz="3200" dirty="0">
              <a:solidFill>
                <a:srgbClr val="00908B"/>
              </a:solidFill>
            </a:endParaRPr>
          </a:p>
        </p:txBody>
      </p:sp>
      <p:sp>
        <p:nvSpPr>
          <p:cNvPr id="25" name="TextBox 24">
            <a:extLst>
              <a:ext uri="{FF2B5EF4-FFF2-40B4-BE49-F238E27FC236}">
                <a16:creationId xmlns:a16="http://schemas.microsoft.com/office/drawing/2014/main" id="{2ABA77C8-74E7-DF5F-BA32-8F4EC8BD5007}"/>
              </a:ext>
            </a:extLst>
          </p:cNvPr>
          <p:cNvSpPr txBox="1"/>
          <p:nvPr/>
        </p:nvSpPr>
        <p:spPr>
          <a:xfrm>
            <a:off x="653070" y="962738"/>
            <a:ext cx="3456384" cy="3859518"/>
          </a:xfrm>
          <a:prstGeom prst="rect">
            <a:avLst/>
          </a:prstGeom>
          <a:noFill/>
        </p:spPr>
        <p:txBody>
          <a:bodyPr wrap="square" rtlCol="0">
            <a:spAutoFit/>
          </a:bodyPr>
          <a:lstStyle/>
          <a:p>
            <a:pPr marL="0" indent="0" algn="ctr" eaLnBrk="1" hangingPunct="1">
              <a:lnSpc>
                <a:spcPct val="90000"/>
              </a:lnSpc>
              <a:buFontTx/>
              <a:buNone/>
            </a:pPr>
            <a:r>
              <a:rPr lang="en-AU" altLang="en-US" sz="1600" dirty="0" err="1"/>
              <a:t>Korihi</a:t>
            </a:r>
            <a:r>
              <a:rPr lang="en-AU" altLang="en-US" sz="1600" dirty="0"/>
              <a:t> p</a:t>
            </a:r>
            <a:r>
              <a:rPr lang="en-NZ" altLang="en-US" sz="1600" dirty="0"/>
              <a:t>ō</a:t>
            </a:r>
          </a:p>
          <a:p>
            <a:pPr marL="0" indent="0" algn="ctr" eaLnBrk="1" hangingPunct="1">
              <a:lnSpc>
                <a:spcPct val="90000"/>
              </a:lnSpc>
              <a:buFontTx/>
              <a:buNone/>
            </a:pPr>
            <a:endParaRPr lang="en-NZ" altLang="en-US" sz="1600" i="1" dirty="0"/>
          </a:p>
          <a:p>
            <a:pPr marL="0" indent="0" algn="ctr" eaLnBrk="1" hangingPunct="1">
              <a:lnSpc>
                <a:spcPct val="90000"/>
              </a:lnSpc>
              <a:buFontTx/>
              <a:buNone/>
            </a:pPr>
            <a:r>
              <a:rPr lang="en-NZ" altLang="en-US" sz="1600" dirty="0" err="1"/>
              <a:t>Korihi</a:t>
            </a:r>
            <a:r>
              <a:rPr lang="en-NZ" altLang="en-US" sz="1600" dirty="0"/>
              <a:t> </a:t>
            </a:r>
            <a:r>
              <a:rPr lang="en-NZ" altLang="en-US" sz="1600" dirty="0" err="1"/>
              <a:t>ao</a:t>
            </a:r>
            <a:endParaRPr lang="en-NZ" altLang="en-US" sz="1600" dirty="0"/>
          </a:p>
          <a:p>
            <a:pPr marL="0" indent="0" algn="ctr" eaLnBrk="1" hangingPunct="1">
              <a:lnSpc>
                <a:spcPct val="90000"/>
              </a:lnSpc>
              <a:buFontTx/>
              <a:buNone/>
            </a:pPr>
            <a:endParaRPr lang="en-AU" altLang="en-US" sz="1600" dirty="0"/>
          </a:p>
          <a:p>
            <a:pPr marL="0" indent="0" algn="ctr" eaLnBrk="1" hangingPunct="1">
              <a:lnSpc>
                <a:spcPct val="90000"/>
              </a:lnSpc>
              <a:buFontTx/>
              <a:buNone/>
            </a:pPr>
            <a:r>
              <a:rPr lang="en-AU" altLang="en-US" sz="1600" dirty="0"/>
              <a:t>Hei </a:t>
            </a:r>
            <a:r>
              <a:rPr lang="en-AU" altLang="en-US" sz="1600" dirty="0" err="1"/>
              <a:t>tūria</a:t>
            </a:r>
            <a:r>
              <a:rPr lang="en-AU" altLang="en-US" sz="1600" dirty="0"/>
              <a:t> ki </a:t>
            </a:r>
            <a:r>
              <a:rPr lang="en-AU" altLang="en-US" sz="1600" dirty="0" err="1"/>
              <a:t>te</a:t>
            </a:r>
            <a:r>
              <a:rPr lang="en-AU" altLang="en-US" sz="1600" dirty="0"/>
              <a:t> </a:t>
            </a:r>
            <a:r>
              <a:rPr lang="en-AU" altLang="en-US" sz="1600" dirty="0" err="1"/>
              <a:t>matahau</a:t>
            </a:r>
            <a:r>
              <a:rPr lang="en-AU" altLang="en-US" sz="1600" dirty="0"/>
              <a:t> </a:t>
            </a:r>
            <a:r>
              <a:rPr lang="en-AU" altLang="en-US" sz="1600" dirty="0" err="1"/>
              <a:t>nō</a:t>
            </a:r>
            <a:r>
              <a:rPr lang="en-AU" altLang="en-US" sz="1600" dirty="0"/>
              <a:t> </a:t>
            </a:r>
            <a:r>
              <a:rPr lang="en-AU" altLang="en-US" sz="1600" dirty="0" err="1"/>
              <a:t>Tū</a:t>
            </a:r>
            <a:endParaRPr lang="en-AU" altLang="en-US" sz="1600" dirty="0"/>
          </a:p>
          <a:p>
            <a:pPr marL="0" indent="0" algn="ctr" eaLnBrk="1" hangingPunct="1">
              <a:lnSpc>
                <a:spcPct val="90000"/>
              </a:lnSpc>
              <a:buFontTx/>
              <a:buNone/>
            </a:pPr>
            <a:endParaRPr lang="en-AU" altLang="en-US" sz="1600" i="1" dirty="0"/>
          </a:p>
          <a:p>
            <a:pPr marL="0" indent="0" algn="ctr" eaLnBrk="1" hangingPunct="1">
              <a:lnSpc>
                <a:spcPct val="90000"/>
              </a:lnSpc>
              <a:buFontTx/>
              <a:buNone/>
            </a:pPr>
            <a:r>
              <a:rPr lang="en-AU" altLang="en-US" sz="1600" dirty="0"/>
              <a:t>No </a:t>
            </a:r>
            <a:r>
              <a:rPr lang="en-AU" altLang="en-US" sz="1600" dirty="0" err="1"/>
              <a:t>Tū</a:t>
            </a:r>
            <a:r>
              <a:rPr lang="en-AU" altLang="en-US" sz="1600" dirty="0"/>
              <a:t> </a:t>
            </a:r>
            <a:r>
              <a:rPr lang="en-AU" altLang="en-US" sz="1600" dirty="0" err="1"/>
              <a:t>te</a:t>
            </a:r>
            <a:r>
              <a:rPr lang="en-AU" altLang="en-US" sz="1600" dirty="0"/>
              <a:t> </a:t>
            </a:r>
            <a:r>
              <a:rPr lang="en-AU" altLang="en-US" sz="1600" dirty="0" err="1"/>
              <a:t>winiwini</a:t>
            </a:r>
            <a:endParaRPr lang="en-AU" altLang="en-US" sz="1600" dirty="0"/>
          </a:p>
          <a:p>
            <a:pPr marL="0" indent="0" algn="ctr" eaLnBrk="1" hangingPunct="1">
              <a:lnSpc>
                <a:spcPct val="90000"/>
              </a:lnSpc>
              <a:buFontTx/>
              <a:buNone/>
            </a:pPr>
            <a:endParaRPr lang="en-AU" altLang="en-US" sz="1600" i="1" dirty="0"/>
          </a:p>
          <a:p>
            <a:pPr marL="0" indent="0" algn="ctr" eaLnBrk="1" hangingPunct="1">
              <a:lnSpc>
                <a:spcPct val="90000"/>
              </a:lnSpc>
              <a:buFontTx/>
              <a:buNone/>
            </a:pPr>
            <a:r>
              <a:rPr lang="en-AU" altLang="en-US" sz="1600" dirty="0"/>
              <a:t>No </a:t>
            </a:r>
            <a:r>
              <a:rPr lang="en-AU" altLang="en-US" sz="1600" dirty="0" err="1"/>
              <a:t>Tū</a:t>
            </a:r>
            <a:r>
              <a:rPr lang="en-AU" altLang="en-US" sz="1600" dirty="0"/>
              <a:t> </a:t>
            </a:r>
            <a:r>
              <a:rPr lang="en-AU" altLang="en-US" sz="1600" dirty="0" err="1"/>
              <a:t>te</a:t>
            </a:r>
            <a:r>
              <a:rPr lang="en-AU" altLang="en-US" sz="1600" dirty="0"/>
              <a:t> </a:t>
            </a:r>
            <a:r>
              <a:rPr lang="en-AU" altLang="en-US" sz="1600" dirty="0" err="1"/>
              <a:t>wanawana</a:t>
            </a:r>
            <a:endParaRPr lang="en-AU" altLang="en-US" sz="1600" dirty="0"/>
          </a:p>
          <a:p>
            <a:pPr marL="0" indent="0" algn="ctr" eaLnBrk="1" hangingPunct="1">
              <a:lnSpc>
                <a:spcPct val="90000"/>
              </a:lnSpc>
              <a:buFontTx/>
              <a:buNone/>
            </a:pPr>
            <a:endParaRPr lang="en-AU" altLang="en-US" sz="1600" i="1" dirty="0"/>
          </a:p>
          <a:p>
            <a:pPr marL="0" indent="0" algn="ctr" eaLnBrk="1" hangingPunct="1">
              <a:lnSpc>
                <a:spcPct val="90000"/>
              </a:lnSpc>
              <a:buFontTx/>
              <a:buNone/>
            </a:pPr>
            <a:r>
              <a:rPr lang="en-AU" altLang="en-US" sz="1600" dirty="0" err="1"/>
              <a:t>Nō</a:t>
            </a:r>
            <a:r>
              <a:rPr lang="en-AU" altLang="en-US" sz="1600" dirty="0"/>
              <a:t> </a:t>
            </a:r>
            <a:r>
              <a:rPr lang="en-AU" altLang="en-US" sz="1600" dirty="0" err="1"/>
              <a:t>Tū</a:t>
            </a:r>
            <a:r>
              <a:rPr lang="en-AU" altLang="en-US" sz="1600" dirty="0"/>
              <a:t> </a:t>
            </a:r>
            <a:r>
              <a:rPr lang="en-AU" altLang="en-US" sz="1600" dirty="0" err="1"/>
              <a:t>te</a:t>
            </a:r>
            <a:r>
              <a:rPr lang="en-AU" altLang="en-US" sz="1600" dirty="0"/>
              <a:t> </a:t>
            </a:r>
            <a:r>
              <a:rPr lang="en-AU" altLang="en-US" sz="1600" dirty="0" err="1"/>
              <a:t>wehiwehi</a:t>
            </a:r>
            <a:endParaRPr lang="en-AU" altLang="en-US" sz="1600" dirty="0"/>
          </a:p>
          <a:p>
            <a:pPr marL="0" indent="0" algn="ctr" eaLnBrk="1" hangingPunct="1">
              <a:lnSpc>
                <a:spcPct val="90000"/>
              </a:lnSpc>
              <a:buFontTx/>
              <a:buNone/>
            </a:pPr>
            <a:endParaRPr lang="en-AU" altLang="en-US" sz="1600" i="1" dirty="0"/>
          </a:p>
          <a:p>
            <a:pPr marL="0" indent="0" algn="ctr" eaLnBrk="1" hangingPunct="1">
              <a:lnSpc>
                <a:spcPct val="90000"/>
              </a:lnSpc>
              <a:buFontTx/>
              <a:buNone/>
            </a:pPr>
            <a:r>
              <a:rPr lang="en-AU" altLang="en-US" sz="1600" dirty="0" err="1"/>
              <a:t>Tū</a:t>
            </a:r>
            <a:r>
              <a:rPr lang="en-AU" altLang="en-US" sz="1600" dirty="0"/>
              <a:t> Hikitia</a:t>
            </a:r>
          </a:p>
          <a:p>
            <a:pPr marL="0" indent="0" algn="ctr" eaLnBrk="1" hangingPunct="1">
              <a:lnSpc>
                <a:spcPct val="90000"/>
              </a:lnSpc>
              <a:buFontTx/>
              <a:buNone/>
            </a:pPr>
            <a:endParaRPr lang="en-AU" altLang="en-US" sz="1600" i="1" dirty="0"/>
          </a:p>
          <a:p>
            <a:pPr marL="0" indent="0" algn="ctr" eaLnBrk="1" hangingPunct="1">
              <a:lnSpc>
                <a:spcPct val="90000"/>
              </a:lnSpc>
              <a:buFontTx/>
              <a:buNone/>
            </a:pPr>
            <a:r>
              <a:rPr lang="en-AU" altLang="en-US" sz="1600" dirty="0" err="1"/>
              <a:t>Tū</a:t>
            </a:r>
            <a:r>
              <a:rPr lang="en-AU" altLang="en-US" sz="1600" dirty="0"/>
              <a:t> </a:t>
            </a:r>
            <a:r>
              <a:rPr lang="en-AU" altLang="en-US" sz="1600" dirty="0" err="1"/>
              <a:t>whakaputa</a:t>
            </a:r>
            <a:r>
              <a:rPr lang="en-AU" altLang="en-US" sz="1600" dirty="0"/>
              <a:t> ki </a:t>
            </a:r>
            <a:r>
              <a:rPr lang="en-AU" altLang="en-US" sz="1600" dirty="0" err="1"/>
              <a:t>te</a:t>
            </a:r>
            <a:r>
              <a:rPr lang="en-AU" altLang="en-US" sz="1600" dirty="0"/>
              <a:t> </a:t>
            </a:r>
            <a:r>
              <a:rPr lang="en-AU" altLang="en-US" sz="1600" dirty="0" err="1"/>
              <a:t>whai</a:t>
            </a:r>
            <a:r>
              <a:rPr lang="en-AU" altLang="en-US" sz="1600" dirty="0"/>
              <a:t> </a:t>
            </a:r>
            <a:r>
              <a:rPr lang="en-AU" altLang="en-US" sz="1600" dirty="0" err="1"/>
              <a:t>ao</a:t>
            </a:r>
            <a:endParaRPr lang="en-AU" altLang="en-US" sz="1600" dirty="0"/>
          </a:p>
          <a:p>
            <a:pPr marL="0" indent="0" algn="ctr" eaLnBrk="1" hangingPunct="1">
              <a:lnSpc>
                <a:spcPct val="90000"/>
              </a:lnSpc>
              <a:buFontTx/>
              <a:buNone/>
            </a:pPr>
            <a:endParaRPr lang="en-AU" altLang="en-US" sz="1600" dirty="0"/>
          </a:p>
          <a:p>
            <a:pPr marL="0" indent="0" algn="ctr" eaLnBrk="1" hangingPunct="1">
              <a:lnSpc>
                <a:spcPct val="90000"/>
              </a:lnSpc>
              <a:buFontTx/>
              <a:buNone/>
            </a:pPr>
            <a:r>
              <a:rPr lang="en-AU" altLang="en-US" sz="1600" dirty="0" err="1"/>
              <a:t>Tihei</a:t>
            </a:r>
            <a:r>
              <a:rPr lang="en-AU" altLang="en-US" sz="1600" dirty="0"/>
              <a:t> Mauri Ora</a:t>
            </a:r>
          </a:p>
        </p:txBody>
      </p:sp>
      <p:grpSp>
        <p:nvGrpSpPr>
          <p:cNvPr id="2" name="Group 1">
            <a:extLst>
              <a:ext uri="{FF2B5EF4-FFF2-40B4-BE49-F238E27FC236}">
                <a16:creationId xmlns:a16="http://schemas.microsoft.com/office/drawing/2014/main" id="{912CD765-6AFB-D120-FEE2-CB2D4485204E}"/>
              </a:ext>
            </a:extLst>
          </p:cNvPr>
          <p:cNvGrpSpPr/>
          <p:nvPr/>
        </p:nvGrpSpPr>
        <p:grpSpPr>
          <a:xfrm>
            <a:off x="3676581" y="4558725"/>
            <a:ext cx="5300929" cy="584775"/>
            <a:chOff x="-8031782" y="4478544"/>
            <a:chExt cx="11351206" cy="1252214"/>
          </a:xfrm>
        </p:grpSpPr>
        <p:pic>
          <p:nvPicPr>
            <p:cNvPr id="3" name="Picture 2" descr="Te Puni Kokiri Ikaroa-Rawhiti | Gisborne">
              <a:extLst>
                <a:ext uri="{FF2B5EF4-FFF2-40B4-BE49-F238E27FC236}">
                  <a16:creationId xmlns:a16="http://schemas.microsoft.com/office/drawing/2014/main" id="{221F6435-0CCF-A746-3271-C520E2B774FB}"/>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0817" b="15824"/>
            <a:stretch/>
          </p:blipFill>
          <p:spPr bwMode="auto">
            <a:xfrm>
              <a:off x="-5743035" y="4478544"/>
              <a:ext cx="1835044" cy="1162656"/>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Ministry for Pacific Peoples — Home">
              <a:extLst>
                <a:ext uri="{FF2B5EF4-FFF2-40B4-BE49-F238E27FC236}">
                  <a16:creationId xmlns:a16="http://schemas.microsoft.com/office/drawing/2014/main" id="{200A0191-952F-F618-DFAC-02C1100F9AE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94568" y="4655688"/>
              <a:ext cx="1657152" cy="808367"/>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10" descr="Home | Whaikaha - Ministry of Disabled People">
              <a:extLst>
                <a:ext uri="{FF2B5EF4-FFF2-40B4-BE49-F238E27FC236}">
                  <a16:creationId xmlns:a16="http://schemas.microsoft.com/office/drawing/2014/main" id="{8376A495-317E-0B0A-6081-5A96BE82607A}"/>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823993" y="4816600"/>
              <a:ext cx="2452164" cy="486541"/>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14" descr="Ethnic Communities Graduate Programme | Ministry for Ethnic Communities">
              <a:extLst>
                <a:ext uri="{FF2B5EF4-FFF2-40B4-BE49-F238E27FC236}">
                  <a16:creationId xmlns:a16="http://schemas.microsoft.com/office/drawing/2014/main" id="{A41697AC-A35E-D7EE-D65B-CE60F2F3285C}"/>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9234" t="16216" r="7102" b="7618"/>
            <a:stretch/>
          </p:blipFill>
          <p:spPr bwMode="auto">
            <a:xfrm>
              <a:off x="-8031782" y="4511957"/>
              <a:ext cx="2390685" cy="1218801"/>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16" descr="Global Women | Ministry for Women">
              <a:extLst>
                <a:ext uri="{FF2B5EF4-FFF2-40B4-BE49-F238E27FC236}">
                  <a16:creationId xmlns:a16="http://schemas.microsoft.com/office/drawing/2014/main" id="{76BB3793-2102-AFB2-A32E-33159C0407CB}"/>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02714" y="4690099"/>
              <a:ext cx="2816710" cy="739547"/>
            </a:xfrm>
            <a:prstGeom prst="rect">
              <a:avLst/>
            </a:prstGeom>
            <a:noFill/>
            <a:extLst>
              <a:ext uri="{909E8E84-426E-40DD-AFC4-6F175D3DCCD1}">
                <a14:hiddenFill xmlns:a14="http://schemas.microsoft.com/office/drawing/2010/main">
                  <a:solidFill>
                    <a:srgbClr val="FFFFFF"/>
                  </a:solidFill>
                </a14:hiddenFill>
              </a:ext>
            </a:extLst>
          </p:spPr>
        </p:pic>
      </p:grpSp>
      <p:sp>
        <p:nvSpPr>
          <p:cNvPr id="9" name="TextBox 8">
            <a:extLst>
              <a:ext uri="{FF2B5EF4-FFF2-40B4-BE49-F238E27FC236}">
                <a16:creationId xmlns:a16="http://schemas.microsoft.com/office/drawing/2014/main" id="{BC13D506-3940-4B38-B422-C17DE1F36A83}"/>
              </a:ext>
            </a:extLst>
          </p:cNvPr>
          <p:cNvSpPr txBox="1"/>
          <p:nvPr/>
        </p:nvSpPr>
        <p:spPr>
          <a:xfrm>
            <a:off x="4898535" y="1030021"/>
            <a:ext cx="3456384" cy="3776418"/>
          </a:xfrm>
          <a:prstGeom prst="rect">
            <a:avLst/>
          </a:prstGeom>
          <a:noFill/>
        </p:spPr>
        <p:txBody>
          <a:bodyPr wrap="square" rtlCol="0">
            <a:spAutoFit/>
          </a:bodyPr>
          <a:lstStyle/>
          <a:p>
            <a:pPr marL="0" indent="0" algn="ctr" eaLnBrk="1" hangingPunct="1">
              <a:lnSpc>
                <a:spcPct val="90000"/>
              </a:lnSpc>
              <a:buFontTx/>
              <a:buNone/>
            </a:pPr>
            <a:r>
              <a:rPr lang="en-NZ" altLang="en-US" sz="1400" i="1" dirty="0"/>
              <a:t>The night sings</a:t>
            </a:r>
          </a:p>
          <a:p>
            <a:pPr marL="0" indent="0" algn="ctr" eaLnBrk="1" hangingPunct="1">
              <a:lnSpc>
                <a:spcPct val="90000"/>
              </a:lnSpc>
              <a:buFontTx/>
              <a:buNone/>
            </a:pPr>
            <a:endParaRPr lang="en-NZ" altLang="en-US" sz="1400" i="1" dirty="0"/>
          </a:p>
          <a:p>
            <a:pPr marL="0" indent="0" algn="ctr" eaLnBrk="1" hangingPunct="1">
              <a:lnSpc>
                <a:spcPct val="90000"/>
              </a:lnSpc>
              <a:buFontTx/>
              <a:buNone/>
            </a:pPr>
            <a:r>
              <a:rPr lang="en-NZ" altLang="en-US" sz="1400" i="1" dirty="0"/>
              <a:t>The day sings</a:t>
            </a:r>
          </a:p>
          <a:p>
            <a:pPr marL="0" indent="0" algn="ctr" eaLnBrk="1" hangingPunct="1">
              <a:lnSpc>
                <a:spcPct val="90000"/>
              </a:lnSpc>
              <a:buFontTx/>
              <a:buNone/>
            </a:pPr>
            <a:endParaRPr lang="en-AU" altLang="en-US" sz="1400" i="1" dirty="0"/>
          </a:p>
          <a:p>
            <a:pPr marL="0" indent="0" algn="ctr" eaLnBrk="1" hangingPunct="1">
              <a:lnSpc>
                <a:spcPct val="90000"/>
              </a:lnSpc>
              <a:buFontTx/>
              <a:buNone/>
            </a:pPr>
            <a:r>
              <a:rPr lang="en-AU" altLang="en-US" sz="1400" i="1" dirty="0"/>
              <a:t>Let us stand tall in the face of adversity</a:t>
            </a:r>
          </a:p>
          <a:p>
            <a:pPr marL="0" indent="0" algn="ctr" eaLnBrk="1" hangingPunct="1">
              <a:lnSpc>
                <a:spcPct val="90000"/>
              </a:lnSpc>
              <a:buFontTx/>
              <a:buNone/>
            </a:pPr>
            <a:endParaRPr lang="en-AU" altLang="en-US" sz="1400" i="1" dirty="0"/>
          </a:p>
          <a:p>
            <a:pPr marL="0" indent="0" algn="ctr" eaLnBrk="1" hangingPunct="1">
              <a:lnSpc>
                <a:spcPct val="90000"/>
              </a:lnSpc>
              <a:buFontTx/>
              <a:buNone/>
            </a:pPr>
            <a:r>
              <a:rPr lang="en-AU" altLang="en-US" sz="1400" i="1" dirty="0"/>
              <a:t>Stand with power</a:t>
            </a:r>
          </a:p>
          <a:p>
            <a:pPr marL="0" indent="0" algn="ctr" eaLnBrk="1" hangingPunct="1">
              <a:lnSpc>
                <a:spcPct val="90000"/>
              </a:lnSpc>
              <a:buFontTx/>
              <a:buNone/>
            </a:pPr>
            <a:endParaRPr lang="en-AU" altLang="en-US" sz="1400" i="1" dirty="0"/>
          </a:p>
          <a:p>
            <a:pPr marL="0" indent="0" algn="ctr" eaLnBrk="1" hangingPunct="1">
              <a:lnSpc>
                <a:spcPct val="90000"/>
              </a:lnSpc>
              <a:buFontTx/>
              <a:buNone/>
            </a:pPr>
            <a:r>
              <a:rPr lang="en-AU" altLang="en-US" sz="1400" i="1" dirty="0"/>
              <a:t>Stand with awe</a:t>
            </a:r>
          </a:p>
          <a:p>
            <a:pPr marL="0" indent="0" algn="ctr" eaLnBrk="1" hangingPunct="1">
              <a:lnSpc>
                <a:spcPct val="90000"/>
              </a:lnSpc>
              <a:buFontTx/>
              <a:buNone/>
            </a:pPr>
            <a:endParaRPr lang="en-AU" altLang="en-US" sz="1400" i="1" dirty="0"/>
          </a:p>
          <a:p>
            <a:pPr marL="0" indent="0" algn="ctr" eaLnBrk="1" hangingPunct="1">
              <a:lnSpc>
                <a:spcPct val="90000"/>
              </a:lnSpc>
              <a:buFontTx/>
              <a:buNone/>
            </a:pPr>
            <a:r>
              <a:rPr lang="en-AU" altLang="en-US" sz="1400" i="1" dirty="0"/>
              <a:t>To be uplifted</a:t>
            </a:r>
          </a:p>
          <a:p>
            <a:pPr marL="0" indent="0" algn="ctr" eaLnBrk="1" hangingPunct="1">
              <a:lnSpc>
                <a:spcPct val="90000"/>
              </a:lnSpc>
              <a:buFontTx/>
              <a:buNone/>
            </a:pPr>
            <a:endParaRPr lang="en-AU" altLang="en-US" sz="1400" i="1" dirty="0"/>
          </a:p>
          <a:p>
            <a:pPr marL="0" indent="0" algn="ctr" eaLnBrk="1" hangingPunct="1">
              <a:lnSpc>
                <a:spcPct val="90000"/>
              </a:lnSpc>
              <a:buFontTx/>
              <a:buNone/>
            </a:pPr>
            <a:r>
              <a:rPr lang="en-AU" altLang="en-US" sz="1400" i="1" dirty="0"/>
              <a:t>And exalted</a:t>
            </a:r>
          </a:p>
          <a:p>
            <a:pPr marL="0" indent="0" algn="ctr" eaLnBrk="1" hangingPunct="1">
              <a:lnSpc>
                <a:spcPct val="90000"/>
              </a:lnSpc>
              <a:buFontTx/>
              <a:buNone/>
            </a:pPr>
            <a:endParaRPr lang="en-AU" altLang="en-US" sz="1400" i="1" dirty="0"/>
          </a:p>
          <a:p>
            <a:pPr marL="0" indent="0" algn="ctr" eaLnBrk="1" hangingPunct="1">
              <a:lnSpc>
                <a:spcPct val="90000"/>
              </a:lnSpc>
              <a:buFontTx/>
              <a:buNone/>
            </a:pPr>
            <a:r>
              <a:rPr lang="en-AU" altLang="en-US" sz="1400" i="1" dirty="0"/>
              <a:t>As we face the challenges ahead together</a:t>
            </a:r>
          </a:p>
          <a:p>
            <a:pPr marL="0" indent="0" algn="ctr" eaLnBrk="1" hangingPunct="1">
              <a:lnSpc>
                <a:spcPct val="90000"/>
              </a:lnSpc>
              <a:buFontTx/>
              <a:buNone/>
            </a:pPr>
            <a:endParaRPr lang="en-AU" altLang="en-US" sz="1400" i="1" dirty="0"/>
          </a:p>
          <a:p>
            <a:pPr marL="0" indent="0" algn="ctr" eaLnBrk="1" hangingPunct="1">
              <a:lnSpc>
                <a:spcPct val="90000"/>
              </a:lnSpc>
              <a:buFontTx/>
              <a:buNone/>
            </a:pPr>
            <a:r>
              <a:rPr lang="en-AU" altLang="en-US" sz="1400" i="1" dirty="0"/>
              <a:t>Bounded by life</a:t>
            </a:r>
          </a:p>
          <a:p>
            <a:pPr marL="0" indent="0" algn="ctr" eaLnBrk="1" hangingPunct="1">
              <a:lnSpc>
                <a:spcPct val="90000"/>
              </a:lnSpc>
              <a:buFontTx/>
              <a:buNone/>
            </a:pPr>
            <a:endParaRPr lang="en-AU" altLang="en-US" sz="1400" i="1" dirty="0">
              <a:solidFill>
                <a:srgbClr val="00908B"/>
              </a:solidFill>
            </a:endParaRPr>
          </a:p>
          <a:p>
            <a:pPr marL="0" indent="0" algn="ctr" eaLnBrk="1" hangingPunct="1">
              <a:lnSpc>
                <a:spcPct val="90000"/>
              </a:lnSpc>
              <a:buFontTx/>
              <a:buNone/>
            </a:pPr>
            <a:endParaRPr lang="en-AU" altLang="en-US" sz="1400" i="1" dirty="0">
              <a:solidFill>
                <a:srgbClr val="00908B"/>
              </a:solidFill>
            </a:endParaRPr>
          </a:p>
        </p:txBody>
      </p:sp>
    </p:spTree>
    <p:extLst>
      <p:ext uri="{BB962C8B-B14F-4D97-AF65-F5344CB8AC3E}">
        <p14:creationId xmlns:p14="http://schemas.microsoft.com/office/powerpoint/2010/main" val="1953270176"/>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E21851-00AD-474B-9D4A-E42D4E21E634}"/>
              </a:ext>
            </a:extLst>
          </p:cNvPr>
          <p:cNvSpPr>
            <a:spLocks noGrp="1"/>
          </p:cNvSpPr>
          <p:nvPr>
            <p:ph type="title"/>
          </p:nvPr>
        </p:nvSpPr>
        <p:spPr/>
        <p:txBody>
          <a:bodyPr/>
          <a:lstStyle/>
          <a:p>
            <a:r>
              <a:rPr lang="en-NZ" dirty="0"/>
              <a:t>Governance CV and cover letter</a:t>
            </a:r>
          </a:p>
        </p:txBody>
      </p:sp>
      <p:sp>
        <p:nvSpPr>
          <p:cNvPr id="3" name="Content Placeholder 2">
            <a:extLst>
              <a:ext uri="{FF2B5EF4-FFF2-40B4-BE49-F238E27FC236}">
                <a16:creationId xmlns:a16="http://schemas.microsoft.com/office/drawing/2014/main" id="{D9CB1AAA-3331-9C48-F697-7E592B272B6A}"/>
              </a:ext>
            </a:extLst>
          </p:cNvPr>
          <p:cNvSpPr>
            <a:spLocks noGrp="1"/>
          </p:cNvSpPr>
          <p:nvPr>
            <p:ph idx="1"/>
          </p:nvPr>
        </p:nvSpPr>
        <p:spPr/>
        <p:txBody>
          <a:bodyPr/>
          <a:lstStyle/>
          <a:p>
            <a:r>
              <a:rPr lang="en-NZ" dirty="0"/>
              <a:t>These documents are vital to your success</a:t>
            </a:r>
          </a:p>
          <a:p>
            <a:r>
              <a:rPr lang="en-NZ" dirty="0"/>
              <a:t>Tailor your application to the role</a:t>
            </a:r>
          </a:p>
          <a:p>
            <a:r>
              <a:rPr lang="en-NZ" dirty="0"/>
              <a:t>Clear and concise</a:t>
            </a:r>
          </a:p>
          <a:p>
            <a:r>
              <a:rPr lang="en-NZ" dirty="0"/>
              <a:t>Governance CV</a:t>
            </a:r>
          </a:p>
          <a:p>
            <a:pPr lvl="1"/>
            <a:r>
              <a:rPr lang="en-NZ" dirty="0">
                <a:hlinkClick r:id="rId3"/>
              </a:rPr>
              <a:t>IOD advice</a:t>
            </a:r>
            <a:endParaRPr lang="en-NZ" dirty="0"/>
          </a:p>
          <a:p>
            <a:pPr lvl="1"/>
            <a:r>
              <a:rPr lang="en-NZ" dirty="0">
                <a:hlinkClick r:id="rId4"/>
              </a:rPr>
              <a:t>Ministry for Ethnic Communities</a:t>
            </a:r>
            <a:endParaRPr lang="en-NZ" dirty="0"/>
          </a:p>
          <a:p>
            <a:pPr lvl="1"/>
            <a:r>
              <a:rPr lang="en-NZ" dirty="0">
                <a:hlinkClick r:id="rId5"/>
              </a:rPr>
              <a:t>Ministry for Women advice </a:t>
            </a:r>
            <a:endParaRPr lang="en-NZ" dirty="0"/>
          </a:p>
        </p:txBody>
      </p:sp>
      <p:sp>
        <p:nvSpPr>
          <p:cNvPr id="4" name="Footer Placeholder 3">
            <a:extLst>
              <a:ext uri="{FF2B5EF4-FFF2-40B4-BE49-F238E27FC236}">
                <a16:creationId xmlns:a16="http://schemas.microsoft.com/office/drawing/2014/main" id="{6066309C-1618-D33E-4783-40E5C026F384}"/>
              </a:ext>
            </a:extLst>
          </p:cNvPr>
          <p:cNvSpPr>
            <a:spLocks noGrp="1"/>
          </p:cNvSpPr>
          <p:nvPr>
            <p:ph type="ftr" sz="quarter" idx="11"/>
          </p:nvPr>
        </p:nvSpPr>
        <p:spPr/>
        <p:txBody>
          <a:bodyPr/>
          <a:lstStyle/>
          <a:p>
            <a:r>
              <a:rPr lang="en-NZ"/>
              <a:t>MBIE board appointments, September 2023</a:t>
            </a:r>
          </a:p>
        </p:txBody>
      </p:sp>
      <p:pic>
        <p:nvPicPr>
          <p:cNvPr id="5" name="Picture 4" descr="A black background with a black square&#10;&#10;Description automatically generated with medium confidence">
            <a:extLst>
              <a:ext uri="{FF2B5EF4-FFF2-40B4-BE49-F238E27FC236}">
                <a16:creationId xmlns:a16="http://schemas.microsoft.com/office/drawing/2014/main" id="{760F7143-01C9-074C-3A69-21B46328099C}"/>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452320" y="496082"/>
            <a:ext cx="872147" cy="1134295"/>
          </a:xfrm>
          <a:prstGeom prst="rect">
            <a:avLst/>
          </a:prstGeom>
        </p:spPr>
      </p:pic>
    </p:spTree>
    <p:extLst>
      <p:ext uri="{BB962C8B-B14F-4D97-AF65-F5344CB8AC3E}">
        <p14:creationId xmlns:p14="http://schemas.microsoft.com/office/powerpoint/2010/main" val="2265039917"/>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dirty="0"/>
              <a:t>What we look for</a:t>
            </a:r>
          </a:p>
        </p:txBody>
      </p:sp>
      <p:sp>
        <p:nvSpPr>
          <p:cNvPr id="3" name="Content Placeholder 2"/>
          <p:cNvSpPr>
            <a:spLocks noGrp="1"/>
          </p:cNvSpPr>
          <p:nvPr>
            <p:ph idx="1"/>
          </p:nvPr>
        </p:nvSpPr>
        <p:spPr/>
        <p:txBody>
          <a:bodyPr>
            <a:normAutofit/>
          </a:bodyPr>
          <a:lstStyle/>
          <a:p>
            <a:r>
              <a:rPr lang="en-NZ" dirty="0"/>
              <a:t>Clear motivation and understanding of the role</a:t>
            </a:r>
          </a:p>
          <a:p>
            <a:r>
              <a:rPr lang="en-NZ" dirty="0"/>
              <a:t>Previous governance experience</a:t>
            </a:r>
          </a:p>
          <a:p>
            <a:r>
              <a:rPr lang="en-NZ" dirty="0"/>
              <a:t>Relevant technical or subject-matter expertise</a:t>
            </a:r>
          </a:p>
          <a:p>
            <a:r>
              <a:rPr lang="en-NZ" dirty="0"/>
              <a:t>A mix of skills and experience across the Board</a:t>
            </a:r>
          </a:p>
          <a:p>
            <a:r>
              <a:rPr lang="en-NZ" dirty="0"/>
              <a:t>Board fit</a:t>
            </a:r>
          </a:p>
          <a:p>
            <a:r>
              <a:rPr lang="en-NZ" dirty="0"/>
              <a:t>Interview preparation and performance </a:t>
            </a:r>
          </a:p>
          <a:p>
            <a:endParaRPr lang="en-NZ" dirty="0"/>
          </a:p>
          <a:p>
            <a:endParaRPr lang="en-NZ" dirty="0"/>
          </a:p>
        </p:txBody>
      </p:sp>
      <p:sp>
        <p:nvSpPr>
          <p:cNvPr id="4" name="Footer Placeholder 3">
            <a:extLst>
              <a:ext uri="{FF2B5EF4-FFF2-40B4-BE49-F238E27FC236}">
                <a16:creationId xmlns:a16="http://schemas.microsoft.com/office/drawing/2014/main" id="{5BF79FB9-F2A2-9A15-8575-1DA964C78539}"/>
              </a:ext>
            </a:extLst>
          </p:cNvPr>
          <p:cNvSpPr>
            <a:spLocks noGrp="1"/>
          </p:cNvSpPr>
          <p:nvPr>
            <p:ph type="ftr" sz="quarter" idx="11"/>
          </p:nvPr>
        </p:nvSpPr>
        <p:spPr/>
        <p:txBody>
          <a:bodyPr/>
          <a:lstStyle/>
          <a:p>
            <a:r>
              <a:rPr lang="en-NZ"/>
              <a:t>MBIE board appointments, September 2023</a:t>
            </a:r>
          </a:p>
        </p:txBody>
      </p:sp>
      <p:pic>
        <p:nvPicPr>
          <p:cNvPr id="5" name="Picture 4" descr="A black background with a black square&#10;&#10;Description automatically generated with medium confidence">
            <a:extLst>
              <a:ext uri="{FF2B5EF4-FFF2-40B4-BE49-F238E27FC236}">
                <a16:creationId xmlns:a16="http://schemas.microsoft.com/office/drawing/2014/main" id="{3E8D7DB0-8B25-7F8A-DD57-51A8FFA0A93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35402" y="267613"/>
            <a:ext cx="1038150" cy="1013433"/>
          </a:xfrm>
          <a:prstGeom prst="rect">
            <a:avLst/>
          </a:prstGeom>
        </p:spPr>
      </p:pic>
    </p:spTree>
    <p:extLst>
      <p:ext uri="{BB962C8B-B14F-4D97-AF65-F5344CB8AC3E}">
        <p14:creationId xmlns:p14="http://schemas.microsoft.com/office/powerpoint/2010/main" val="3043949586"/>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dirty="0"/>
              <a:t>Expectations of appointees</a:t>
            </a:r>
          </a:p>
        </p:txBody>
      </p:sp>
      <p:sp>
        <p:nvSpPr>
          <p:cNvPr id="3" name="Content Placeholder 2"/>
          <p:cNvSpPr>
            <a:spLocks noGrp="1"/>
          </p:cNvSpPr>
          <p:nvPr>
            <p:ph idx="1"/>
          </p:nvPr>
        </p:nvSpPr>
        <p:spPr/>
        <p:txBody>
          <a:bodyPr>
            <a:normAutofit lnSpcReduction="10000"/>
          </a:bodyPr>
          <a:lstStyle/>
          <a:p>
            <a:r>
              <a:rPr lang="en-NZ" sz="2000" dirty="0"/>
              <a:t>The board has the primary responsibility for the entity's performance</a:t>
            </a:r>
          </a:p>
          <a:p>
            <a:r>
              <a:rPr lang="en-NZ" sz="2000" dirty="0"/>
              <a:t>Code of Conduct (Public Service Commission)</a:t>
            </a:r>
          </a:p>
          <a:p>
            <a:pPr lvl="1"/>
            <a:r>
              <a:rPr lang="en-NZ" sz="2000" dirty="0"/>
              <a:t>Personal integrity</a:t>
            </a:r>
          </a:p>
          <a:p>
            <a:pPr lvl="1"/>
            <a:r>
              <a:rPr lang="en-NZ" sz="2000" dirty="0"/>
              <a:t>Professional conduct</a:t>
            </a:r>
          </a:p>
          <a:p>
            <a:pPr lvl="1"/>
            <a:r>
              <a:rPr lang="en-NZ" sz="2000" dirty="0"/>
              <a:t>Acting lawfully</a:t>
            </a:r>
          </a:p>
          <a:p>
            <a:r>
              <a:rPr lang="en-NZ" sz="2000" dirty="0"/>
              <a:t>Maintain relationships based on trust, respect, transparency and goodwill</a:t>
            </a:r>
          </a:p>
          <a:p>
            <a:r>
              <a:rPr lang="en-NZ" sz="2000" dirty="0"/>
              <a:t>Adhere to the “no surprises” principle</a:t>
            </a:r>
          </a:p>
          <a:p>
            <a:r>
              <a:rPr lang="en-NZ" sz="2000" dirty="0"/>
              <a:t>Deliver services effectively and efficiently</a:t>
            </a:r>
          </a:p>
          <a:p>
            <a:r>
              <a:rPr lang="en-NZ" sz="2000" dirty="0"/>
              <a:t>Understanding of relevant legislation</a:t>
            </a:r>
          </a:p>
          <a:p>
            <a:r>
              <a:rPr lang="en-NZ" sz="2000" dirty="0"/>
              <a:t>Ongoing declaration and management of interests when they arise </a:t>
            </a:r>
          </a:p>
          <a:p>
            <a:endParaRPr lang="en-NZ" sz="2000" dirty="0"/>
          </a:p>
          <a:p>
            <a:endParaRPr lang="en-NZ" dirty="0"/>
          </a:p>
        </p:txBody>
      </p:sp>
      <p:sp>
        <p:nvSpPr>
          <p:cNvPr id="4" name="Footer Placeholder 3">
            <a:extLst>
              <a:ext uri="{FF2B5EF4-FFF2-40B4-BE49-F238E27FC236}">
                <a16:creationId xmlns:a16="http://schemas.microsoft.com/office/drawing/2014/main" id="{5BF79FB9-F2A2-9A15-8575-1DA964C78539}"/>
              </a:ext>
            </a:extLst>
          </p:cNvPr>
          <p:cNvSpPr>
            <a:spLocks noGrp="1"/>
          </p:cNvSpPr>
          <p:nvPr>
            <p:ph type="ftr" sz="quarter" idx="11"/>
          </p:nvPr>
        </p:nvSpPr>
        <p:spPr/>
        <p:txBody>
          <a:bodyPr/>
          <a:lstStyle/>
          <a:p>
            <a:r>
              <a:rPr lang="en-NZ"/>
              <a:t>MBIE board appointments, September 2023</a:t>
            </a:r>
          </a:p>
        </p:txBody>
      </p:sp>
      <p:pic>
        <p:nvPicPr>
          <p:cNvPr id="5" name="Picture 4" descr="A black background with a black square&#10;&#10;Description automatically generated with medium confidence">
            <a:extLst>
              <a:ext uri="{FF2B5EF4-FFF2-40B4-BE49-F238E27FC236}">
                <a16:creationId xmlns:a16="http://schemas.microsoft.com/office/drawing/2014/main" id="{83F7E002-1E36-4862-B4B7-48B1A0ECA81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68344" y="274441"/>
            <a:ext cx="854529" cy="857250"/>
          </a:xfrm>
          <a:prstGeom prst="rect">
            <a:avLst/>
          </a:prstGeom>
        </p:spPr>
      </p:pic>
    </p:spTree>
    <p:extLst>
      <p:ext uri="{BB962C8B-B14F-4D97-AF65-F5344CB8AC3E}">
        <p14:creationId xmlns:p14="http://schemas.microsoft.com/office/powerpoint/2010/main" val="3617520649"/>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dirty="0"/>
              <a:t>Other things to know </a:t>
            </a:r>
          </a:p>
        </p:txBody>
      </p:sp>
      <p:sp>
        <p:nvSpPr>
          <p:cNvPr id="3" name="Content Placeholder 2"/>
          <p:cNvSpPr>
            <a:spLocks noGrp="1"/>
          </p:cNvSpPr>
          <p:nvPr>
            <p:ph idx="1"/>
          </p:nvPr>
        </p:nvSpPr>
        <p:spPr/>
        <p:txBody>
          <a:bodyPr>
            <a:normAutofit/>
          </a:bodyPr>
          <a:lstStyle/>
          <a:p>
            <a:r>
              <a:rPr lang="en-NZ" dirty="0"/>
              <a:t>Social media</a:t>
            </a:r>
          </a:p>
          <a:p>
            <a:r>
              <a:rPr lang="en-NZ" dirty="0"/>
              <a:t>Build governance capabilities</a:t>
            </a:r>
          </a:p>
          <a:p>
            <a:r>
              <a:rPr lang="en-NZ" dirty="0"/>
              <a:t>Be proactive to seek opportunities </a:t>
            </a:r>
          </a:p>
          <a:p>
            <a:endParaRPr lang="en-NZ" dirty="0"/>
          </a:p>
          <a:p>
            <a:endParaRPr lang="en-NZ" dirty="0"/>
          </a:p>
        </p:txBody>
      </p:sp>
      <p:sp>
        <p:nvSpPr>
          <p:cNvPr id="4" name="Footer Placeholder 3">
            <a:extLst>
              <a:ext uri="{FF2B5EF4-FFF2-40B4-BE49-F238E27FC236}">
                <a16:creationId xmlns:a16="http://schemas.microsoft.com/office/drawing/2014/main" id="{5BF79FB9-F2A2-9A15-8575-1DA964C78539}"/>
              </a:ext>
            </a:extLst>
          </p:cNvPr>
          <p:cNvSpPr>
            <a:spLocks noGrp="1"/>
          </p:cNvSpPr>
          <p:nvPr>
            <p:ph type="ftr" sz="quarter" idx="11"/>
          </p:nvPr>
        </p:nvSpPr>
        <p:spPr/>
        <p:txBody>
          <a:bodyPr/>
          <a:lstStyle/>
          <a:p>
            <a:r>
              <a:rPr lang="en-NZ"/>
              <a:t>MBIE board appointments, September 2023</a:t>
            </a:r>
          </a:p>
        </p:txBody>
      </p:sp>
      <p:pic>
        <p:nvPicPr>
          <p:cNvPr id="5" name="Picture 4" descr="A black background with a black square&#10;&#10;Description automatically generated with medium confidence">
            <a:extLst>
              <a:ext uri="{FF2B5EF4-FFF2-40B4-BE49-F238E27FC236}">
                <a16:creationId xmlns:a16="http://schemas.microsoft.com/office/drawing/2014/main" id="{E4B26F59-A2D3-F78A-49ED-A42877BBF18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12360" y="377971"/>
            <a:ext cx="643596" cy="681829"/>
          </a:xfrm>
          <a:prstGeom prst="rect">
            <a:avLst/>
          </a:prstGeom>
        </p:spPr>
      </p:pic>
    </p:spTree>
    <p:extLst>
      <p:ext uri="{BB962C8B-B14F-4D97-AF65-F5344CB8AC3E}">
        <p14:creationId xmlns:p14="http://schemas.microsoft.com/office/powerpoint/2010/main" val="588457364"/>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0B0F20E-332D-3B4A-B6CA-26BCBF305682}"/>
              </a:ext>
            </a:extLst>
          </p:cNvPr>
          <p:cNvSpPr>
            <a:spLocks noGrp="1"/>
          </p:cNvSpPr>
          <p:nvPr>
            <p:ph type="title"/>
          </p:nvPr>
        </p:nvSpPr>
        <p:spPr>
          <a:xfrm>
            <a:off x="975588" y="1059582"/>
            <a:ext cx="6838529" cy="993775"/>
          </a:xfrm>
        </p:spPr>
        <p:txBody>
          <a:bodyPr anchor="b"/>
          <a:lstStyle/>
          <a:p>
            <a:r>
              <a:rPr lang="en-US" dirty="0"/>
              <a:t>Questions?</a:t>
            </a:r>
          </a:p>
        </p:txBody>
      </p:sp>
    </p:spTree>
    <p:extLst>
      <p:ext uri="{BB962C8B-B14F-4D97-AF65-F5344CB8AC3E}">
        <p14:creationId xmlns:p14="http://schemas.microsoft.com/office/powerpoint/2010/main" val="246684905"/>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90858A2-5849-33EB-3E50-1DD8BD9639AA}"/>
              </a:ext>
            </a:extLst>
          </p:cNvPr>
          <p:cNvSpPr/>
          <p:nvPr/>
        </p:nvSpPr>
        <p:spPr>
          <a:xfrm>
            <a:off x="0" y="0"/>
            <a:ext cx="9144000" cy="5143500"/>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Z" dirty="0"/>
          </a:p>
        </p:txBody>
      </p:sp>
      <p:sp>
        <p:nvSpPr>
          <p:cNvPr id="24" name="TextBox 23">
            <a:extLst>
              <a:ext uri="{FF2B5EF4-FFF2-40B4-BE49-F238E27FC236}">
                <a16:creationId xmlns:a16="http://schemas.microsoft.com/office/drawing/2014/main" id="{857DD299-5F45-3CDF-480F-0188568833DE}"/>
              </a:ext>
            </a:extLst>
          </p:cNvPr>
          <p:cNvSpPr txBox="1"/>
          <p:nvPr/>
        </p:nvSpPr>
        <p:spPr>
          <a:xfrm>
            <a:off x="251520" y="337061"/>
            <a:ext cx="8640960" cy="584775"/>
          </a:xfrm>
          <a:prstGeom prst="rect">
            <a:avLst/>
          </a:prstGeom>
          <a:noFill/>
        </p:spPr>
        <p:txBody>
          <a:bodyPr wrap="square" rtlCol="0">
            <a:spAutoFit/>
          </a:bodyPr>
          <a:lstStyle/>
          <a:p>
            <a:pPr algn="ctr"/>
            <a:r>
              <a:rPr lang="en-US" sz="3200" dirty="0">
                <a:solidFill>
                  <a:srgbClr val="00908B"/>
                </a:solidFill>
              </a:rPr>
              <a:t>Karakia </a:t>
            </a:r>
            <a:r>
              <a:rPr lang="en-US" sz="3200" dirty="0" err="1">
                <a:solidFill>
                  <a:srgbClr val="00908B"/>
                </a:solidFill>
              </a:rPr>
              <a:t>Timatanga</a:t>
            </a:r>
            <a:endParaRPr lang="en-NZ" sz="3200" dirty="0">
              <a:solidFill>
                <a:srgbClr val="00908B"/>
              </a:solidFill>
            </a:endParaRPr>
          </a:p>
        </p:txBody>
      </p:sp>
      <p:sp>
        <p:nvSpPr>
          <p:cNvPr id="25" name="TextBox 24">
            <a:extLst>
              <a:ext uri="{FF2B5EF4-FFF2-40B4-BE49-F238E27FC236}">
                <a16:creationId xmlns:a16="http://schemas.microsoft.com/office/drawing/2014/main" id="{2ABA77C8-74E7-DF5F-BA32-8F4EC8BD5007}"/>
              </a:ext>
            </a:extLst>
          </p:cNvPr>
          <p:cNvSpPr txBox="1"/>
          <p:nvPr/>
        </p:nvSpPr>
        <p:spPr>
          <a:xfrm>
            <a:off x="1336629" y="1528387"/>
            <a:ext cx="3456384" cy="2086725"/>
          </a:xfrm>
          <a:prstGeom prst="rect">
            <a:avLst/>
          </a:prstGeom>
          <a:noFill/>
        </p:spPr>
        <p:txBody>
          <a:bodyPr wrap="square" rtlCol="0">
            <a:spAutoFit/>
          </a:bodyPr>
          <a:lstStyle/>
          <a:p>
            <a:pPr marL="0" indent="0" algn="ctr" eaLnBrk="1" hangingPunct="1">
              <a:lnSpc>
                <a:spcPct val="90000"/>
              </a:lnSpc>
              <a:buFontTx/>
              <a:buNone/>
            </a:pPr>
            <a:r>
              <a:rPr lang="en-AU" altLang="en-US" sz="1600" dirty="0"/>
              <a:t>Kia </a:t>
            </a:r>
            <a:r>
              <a:rPr lang="en-AU" altLang="en-US" sz="1600" dirty="0" err="1"/>
              <a:t>whakairia</a:t>
            </a:r>
            <a:r>
              <a:rPr lang="en-AU" altLang="en-US" sz="1600" dirty="0"/>
              <a:t> </a:t>
            </a:r>
            <a:r>
              <a:rPr lang="en-AU" altLang="en-US" sz="1600" dirty="0" err="1"/>
              <a:t>te</a:t>
            </a:r>
            <a:r>
              <a:rPr lang="en-AU" altLang="en-US" sz="1600" dirty="0"/>
              <a:t> tapu</a:t>
            </a:r>
          </a:p>
          <a:p>
            <a:pPr marL="0" indent="0" algn="ctr" eaLnBrk="1" hangingPunct="1">
              <a:lnSpc>
                <a:spcPct val="90000"/>
              </a:lnSpc>
              <a:buFontTx/>
              <a:buNone/>
            </a:pPr>
            <a:endParaRPr lang="en-NZ" altLang="en-US" sz="1600" i="1" dirty="0"/>
          </a:p>
          <a:p>
            <a:pPr marL="0" indent="0" algn="ctr" eaLnBrk="1" hangingPunct="1">
              <a:lnSpc>
                <a:spcPct val="90000"/>
              </a:lnSpc>
              <a:buFontTx/>
              <a:buNone/>
            </a:pPr>
            <a:r>
              <a:rPr lang="en-AU" altLang="en-US" sz="1600" dirty="0"/>
              <a:t>Kia </a:t>
            </a:r>
            <a:r>
              <a:rPr lang="en-AU" altLang="en-US" sz="1600" dirty="0" err="1"/>
              <a:t>wātea</a:t>
            </a:r>
            <a:r>
              <a:rPr lang="en-AU" altLang="en-US" sz="1600" dirty="0"/>
              <a:t> ai </a:t>
            </a:r>
            <a:r>
              <a:rPr lang="en-AU" altLang="en-US" sz="1600" dirty="0" err="1"/>
              <a:t>te</a:t>
            </a:r>
            <a:r>
              <a:rPr lang="en-AU" altLang="en-US" sz="1600" dirty="0"/>
              <a:t> </a:t>
            </a:r>
            <a:r>
              <a:rPr lang="en-AU" altLang="en-US" sz="1600" dirty="0" err="1"/>
              <a:t>ara</a:t>
            </a:r>
            <a:endParaRPr lang="en-AU" altLang="en-US" sz="1600" dirty="0"/>
          </a:p>
          <a:p>
            <a:pPr marL="0" indent="0" algn="ctr" eaLnBrk="1" hangingPunct="1">
              <a:lnSpc>
                <a:spcPct val="90000"/>
              </a:lnSpc>
              <a:buFontTx/>
              <a:buNone/>
            </a:pPr>
            <a:endParaRPr lang="en-AU" altLang="en-US" sz="1600" dirty="0"/>
          </a:p>
          <a:p>
            <a:pPr marL="0" indent="0" algn="ctr" eaLnBrk="1" hangingPunct="1">
              <a:lnSpc>
                <a:spcPct val="90000"/>
              </a:lnSpc>
              <a:buFontTx/>
              <a:buNone/>
            </a:pPr>
            <a:r>
              <a:rPr lang="en-AU" altLang="en-US" sz="1600" dirty="0"/>
              <a:t>Kia </a:t>
            </a:r>
            <a:r>
              <a:rPr lang="en-AU" altLang="en-US" sz="1600" dirty="0" err="1"/>
              <a:t>turuki</a:t>
            </a:r>
            <a:r>
              <a:rPr lang="en-AU" altLang="en-US" sz="1600" dirty="0"/>
              <a:t> </a:t>
            </a:r>
            <a:r>
              <a:rPr lang="en-AU" altLang="en-US" sz="1600" dirty="0" err="1"/>
              <a:t>whakataha</a:t>
            </a:r>
            <a:r>
              <a:rPr lang="en-AU" altLang="en-US" sz="1600" dirty="0"/>
              <a:t> ai</a:t>
            </a:r>
          </a:p>
          <a:p>
            <a:pPr marL="0" indent="0" algn="ctr" eaLnBrk="1" hangingPunct="1">
              <a:lnSpc>
                <a:spcPct val="90000"/>
              </a:lnSpc>
              <a:buFontTx/>
              <a:buNone/>
            </a:pPr>
            <a:endParaRPr lang="en-AU" altLang="en-US" sz="1600" i="1" dirty="0"/>
          </a:p>
          <a:p>
            <a:pPr marL="0" indent="0" algn="ctr" eaLnBrk="1" hangingPunct="1">
              <a:lnSpc>
                <a:spcPct val="90000"/>
              </a:lnSpc>
              <a:buFontTx/>
              <a:buNone/>
            </a:pPr>
            <a:r>
              <a:rPr lang="en-AU" altLang="en-US" sz="1600" dirty="0"/>
              <a:t>Kia </a:t>
            </a:r>
            <a:r>
              <a:rPr lang="en-AU" altLang="en-US" sz="1600" dirty="0" err="1"/>
              <a:t>turuki</a:t>
            </a:r>
            <a:r>
              <a:rPr lang="en-AU" altLang="en-US" sz="1600" dirty="0"/>
              <a:t> </a:t>
            </a:r>
            <a:r>
              <a:rPr lang="en-AU" altLang="en-US" sz="1600" dirty="0" err="1"/>
              <a:t>whakataha</a:t>
            </a:r>
            <a:r>
              <a:rPr lang="en-AU" altLang="en-US" sz="1600" dirty="0"/>
              <a:t> ai</a:t>
            </a:r>
          </a:p>
          <a:p>
            <a:pPr marL="0" indent="0" algn="ctr" eaLnBrk="1" hangingPunct="1">
              <a:lnSpc>
                <a:spcPct val="90000"/>
              </a:lnSpc>
              <a:buFontTx/>
              <a:buNone/>
            </a:pPr>
            <a:endParaRPr lang="en-AU" altLang="en-US" sz="1600" i="1" dirty="0"/>
          </a:p>
          <a:p>
            <a:pPr marL="0" indent="0" algn="ctr" eaLnBrk="1" hangingPunct="1">
              <a:lnSpc>
                <a:spcPct val="90000"/>
              </a:lnSpc>
              <a:buFontTx/>
              <a:buNone/>
            </a:pPr>
            <a:r>
              <a:rPr lang="en-AU" altLang="en-US" sz="1600" dirty="0" err="1"/>
              <a:t>Haumi</a:t>
            </a:r>
            <a:r>
              <a:rPr lang="en-AU" altLang="en-US" sz="1600" dirty="0"/>
              <a:t> e. Hui e. </a:t>
            </a:r>
            <a:r>
              <a:rPr lang="en-AU" altLang="en-US" sz="1600" dirty="0" err="1"/>
              <a:t>Tāiki</a:t>
            </a:r>
            <a:r>
              <a:rPr lang="en-AU" altLang="en-US" sz="1600" dirty="0"/>
              <a:t> e!</a:t>
            </a:r>
          </a:p>
        </p:txBody>
      </p:sp>
      <p:grpSp>
        <p:nvGrpSpPr>
          <p:cNvPr id="2" name="Group 1">
            <a:extLst>
              <a:ext uri="{FF2B5EF4-FFF2-40B4-BE49-F238E27FC236}">
                <a16:creationId xmlns:a16="http://schemas.microsoft.com/office/drawing/2014/main" id="{912CD765-6AFB-D120-FEE2-CB2D4485204E}"/>
              </a:ext>
            </a:extLst>
          </p:cNvPr>
          <p:cNvGrpSpPr/>
          <p:nvPr/>
        </p:nvGrpSpPr>
        <p:grpSpPr>
          <a:xfrm>
            <a:off x="3676581" y="4558725"/>
            <a:ext cx="5300929" cy="584775"/>
            <a:chOff x="-8031782" y="4478544"/>
            <a:chExt cx="11351206" cy="1252214"/>
          </a:xfrm>
        </p:grpSpPr>
        <p:pic>
          <p:nvPicPr>
            <p:cNvPr id="3" name="Picture 2" descr="Te Puni Kokiri Ikaroa-Rawhiti | Gisborne">
              <a:extLst>
                <a:ext uri="{FF2B5EF4-FFF2-40B4-BE49-F238E27FC236}">
                  <a16:creationId xmlns:a16="http://schemas.microsoft.com/office/drawing/2014/main" id="{221F6435-0CCF-A746-3271-C520E2B774FB}"/>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0817" b="15824"/>
            <a:stretch/>
          </p:blipFill>
          <p:spPr bwMode="auto">
            <a:xfrm>
              <a:off x="-5743035" y="4478544"/>
              <a:ext cx="1835044" cy="1162656"/>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Ministry for Pacific Peoples — Home">
              <a:extLst>
                <a:ext uri="{FF2B5EF4-FFF2-40B4-BE49-F238E27FC236}">
                  <a16:creationId xmlns:a16="http://schemas.microsoft.com/office/drawing/2014/main" id="{200A0191-952F-F618-DFAC-02C1100F9AE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94568" y="4655688"/>
              <a:ext cx="1657152" cy="808367"/>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10" descr="Home | Whaikaha - Ministry of Disabled People">
              <a:extLst>
                <a:ext uri="{FF2B5EF4-FFF2-40B4-BE49-F238E27FC236}">
                  <a16:creationId xmlns:a16="http://schemas.microsoft.com/office/drawing/2014/main" id="{8376A495-317E-0B0A-6081-5A96BE82607A}"/>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823993" y="4816600"/>
              <a:ext cx="2452164" cy="486541"/>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14" descr="Ethnic Communities Graduate Programme | Ministry for Ethnic Communities">
              <a:extLst>
                <a:ext uri="{FF2B5EF4-FFF2-40B4-BE49-F238E27FC236}">
                  <a16:creationId xmlns:a16="http://schemas.microsoft.com/office/drawing/2014/main" id="{A41697AC-A35E-D7EE-D65B-CE60F2F3285C}"/>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9234" t="16216" r="7102" b="7618"/>
            <a:stretch/>
          </p:blipFill>
          <p:spPr bwMode="auto">
            <a:xfrm>
              <a:off x="-8031782" y="4511957"/>
              <a:ext cx="2390685" cy="1218801"/>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16" descr="Global Women | Ministry for Women">
              <a:extLst>
                <a:ext uri="{FF2B5EF4-FFF2-40B4-BE49-F238E27FC236}">
                  <a16:creationId xmlns:a16="http://schemas.microsoft.com/office/drawing/2014/main" id="{76BB3793-2102-AFB2-A32E-33159C0407CB}"/>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02714" y="4690099"/>
              <a:ext cx="2816710" cy="739547"/>
            </a:xfrm>
            <a:prstGeom prst="rect">
              <a:avLst/>
            </a:prstGeom>
            <a:noFill/>
            <a:extLst>
              <a:ext uri="{909E8E84-426E-40DD-AFC4-6F175D3DCCD1}">
                <a14:hiddenFill xmlns:a14="http://schemas.microsoft.com/office/drawing/2010/main">
                  <a:solidFill>
                    <a:srgbClr val="FFFFFF"/>
                  </a:solidFill>
                </a14:hiddenFill>
              </a:ext>
            </a:extLst>
          </p:spPr>
        </p:pic>
      </p:grpSp>
      <p:sp>
        <p:nvSpPr>
          <p:cNvPr id="9" name="TextBox 8">
            <a:extLst>
              <a:ext uri="{FF2B5EF4-FFF2-40B4-BE49-F238E27FC236}">
                <a16:creationId xmlns:a16="http://schemas.microsoft.com/office/drawing/2014/main" id="{BC13D506-3940-4B38-B422-C17DE1F36A83}"/>
              </a:ext>
            </a:extLst>
          </p:cNvPr>
          <p:cNvSpPr txBox="1"/>
          <p:nvPr/>
        </p:nvSpPr>
        <p:spPr>
          <a:xfrm>
            <a:off x="4499992" y="1944559"/>
            <a:ext cx="3456384" cy="1061829"/>
          </a:xfrm>
          <a:prstGeom prst="rect">
            <a:avLst/>
          </a:prstGeom>
          <a:noFill/>
        </p:spPr>
        <p:txBody>
          <a:bodyPr wrap="square" rtlCol="0">
            <a:spAutoFit/>
          </a:bodyPr>
          <a:lstStyle/>
          <a:p>
            <a:pPr marL="0" indent="0" algn="ctr" eaLnBrk="1" hangingPunct="1">
              <a:lnSpc>
                <a:spcPct val="90000"/>
              </a:lnSpc>
              <a:buFontTx/>
              <a:buNone/>
            </a:pPr>
            <a:r>
              <a:rPr lang="en-AU" altLang="en-US" sz="1400" i="1" dirty="0"/>
              <a:t>Restrictions are moved aside</a:t>
            </a:r>
          </a:p>
          <a:p>
            <a:pPr marL="0" indent="0" algn="ctr" eaLnBrk="1" hangingPunct="1">
              <a:lnSpc>
                <a:spcPct val="90000"/>
              </a:lnSpc>
              <a:buFontTx/>
              <a:buNone/>
            </a:pPr>
            <a:endParaRPr lang="en-NZ" altLang="en-US" sz="1400" i="1" dirty="0"/>
          </a:p>
          <a:p>
            <a:pPr marL="0" indent="0" algn="ctr" eaLnBrk="1" hangingPunct="1">
              <a:lnSpc>
                <a:spcPct val="90000"/>
              </a:lnSpc>
              <a:buFontTx/>
              <a:buNone/>
            </a:pPr>
            <a:r>
              <a:rPr lang="en-AU" altLang="en-US" sz="1400" i="1" dirty="0"/>
              <a:t>So the pathways is clear</a:t>
            </a:r>
          </a:p>
          <a:p>
            <a:pPr marL="0" indent="0" algn="ctr" eaLnBrk="1" hangingPunct="1">
              <a:lnSpc>
                <a:spcPct val="90000"/>
              </a:lnSpc>
              <a:buFontTx/>
              <a:buNone/>
            </a:pPr>
            <a:endParaRPr lang="en-AU" altLang="en-US" sz="1400" i="1" dirty="0"/>
          </a:p>
          <a:p>
            <a:pPr marL="0" indent="0" algn="ctr" eaLnBrk="1" hangingPunct="1">
              <a:lnSpc>
                <a:spcPct val="90000"/>
              </a:lnSpc>
              <a:buFontTx/>
              <a:buNone/>
            </a:pPr>
            <a:r>
              <a:rPr lang="en-AU" altLang="en-US" sz="1400" i="1" dirty="0"/>
              <a:t>To return to everyday activities</a:t>
            </a:r>
          </a:p>
        </p:txBody>
      </p:sp>
      <p:sp>
        <p:nvSpPr>
          <p:cNvPr id="10" name="TextBox 9">
            <a:extLst>
              <a:ext uri="{FF2B5EF4-FFF2-40B4-BE49-F238E27FC236}">
                <a16:creationId xmlns:a16="http://schemas.microsoft.com/office/drawing/2014/main" id="{DA077F4A-EA16-171B-E2C0-02B38B689E03}"/>
              </a:ext>
            </a:extLst>
          </p:cNvPr>
          <p:cNvSpPr txBox="1"/>
          <p:nvPr/>
        </p:nvSpPr>
        <p:spPr>
          <a:xfrm>
            <a:off x="2162840" y="4043885"/>
            <a:ext cx="4818319" cy="369332"/>
          </a:xfrm>
          <a:prstGeom prst="rect">
            <a:avLst/>
          </a:prstGeom>
          <a:noFill/>
        </p:spPr>
        <p:txBody>
          <a:bodyPr wrap="square" rtlCol="0">
            <a:spAutoFit/>
          </a:bodyPr>
          <a:lstStyle/>
          <a:p>
            <a:pPr marL="0" indent="0" algn="ctr" eaLnBrk="1" hangingPunct="1">
              <a:lnSpc>
                <a:spcPct val="90000"/>
              </a:lnSpc>
              <a:buFontTx/>
              <a:buNone/>
            </a:pPr>
            <a:r>
              <a:rPr lang="en-US" altLang="en-US" sz="2000" dirty="0">
                <a:solidFill>
                  <a:srgbClr val="00908B"/>
                </a:solidFill>
              </a:rPr>
              <a:t>Thank you and meeting closed</a:t>
            </a:r>
            <a:endParaRPr lang="en-AU" altLang="en-US" sz="2000" dirty="0">
              <a:solidFill>
                <a:srgbClr val="00908B"/>
              </a:solidFill>
            </a:endParaRPr>
          </a:p>
        </p:txBody>
      </p:sp>
    </p:spTree>
    <p:extLst>
      <p:ext uri="{BB962C8B-B14F-4D97-AF65-F5344CB8AC3E}">
        <p14:creationId xmlns:p14="http://schemas.microsoft.com/office/powerpoint/2010/main" val="311213958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90858A2-5849-33EB-3E50-1DD8BD9639AA}"/>
              </a:ext>
            </a:extLst>
          </p:cNvPr>
          <p:cNvSpPr/>
          <p:nvPr/>
        </p:nvSpPr>
        <p:spPr>
          <a:xfrm>
            <a:off x="0" y="0"/>
            <a:ext cx="9144000" cy="5143500"/>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Z" dirty="0"/>
          </a:p>
        </p:txBody>
      </p:sp>
      <p:sp>
        <p:nvSpPr>
          <p:cNvPr id="24" name="TextBox 23">
            <a:extLst>
              <a:ext uri="{FF2B5EF4-FFF2-40B4-BE49-F238E27FC236}">
                <a16:creationId xmlns:a16="http://schemas.microsoft.com/office/drawing/2014/main" id="{857DD299-5F45-3CDF-480F-0188568833DE}"/>
              </a:ext>
            </a:extLst>
          </p:cNvPr>
          <p:cNvSpPr txBox="1"/>
          <p:nvPr/>
        </p:nvSpPr>
        <p:spPr>
          <a:xfrm>
            <a:off x="820580" y="335794"/>
            <a:ext cx="8640960" cy="584775"/>
          </a:xfrm>
          <a:prstGeom prst="rect">
            <a:avLst/>
          </a:prstGeom>
          <a:noFill/>
        </p:spPr>
        <p:txBody>
          <a:bodyPr wrap="square" rtlCol="0">
            <a:spAutoFit/>
          </a:bodyPr>
          <a:lstStyle/>
          <a:p>
            <a:r>
              <a:rPr lang="en-US" sz="3200" dirty="0">
                <a:solidFill>
                  <a:srgbClr val="00908B"/>
                </a:solidFill>
              </a:rPr>
              <a:t>Register with a nominations database</a:t>
            </a:r>
            <a:endParaRPr lang="en-NZ" sz="3200" dirty="0">
              <a:solidFill>
                <a:srgbClr val="00908B"/>
              </a:solidFill>
            </a:endParaRPr>
          </a:p>
        </p:txBody>
      </p:sp>
      <p:grpSp>
        <p:nvGrpSpPr>
          <p:cNvPr id="2" name="Group 1">
            <a:extLst>
              <a:ext uri="{FF2B5EF4-FFF2-40B4-BE49-F238E27FC236}">
                <a16:creationId xmlns:a16="http://schemas.microsoft.com/office/drawing/2014/main" id="{912CD765-6AFB-D120-FEE2-CB2D4485204E}"/>
              </a:ext>
            </a:extLst>
          </p:cNvPr>
          <p:cNvGrpSpPr/>
          <p:nvPr/>
        </p:nvGrpSpPr>
        <p:grpSpPr>
          <a:xfrm>
            <a:off x="3676581" y="4558725"/>
            <a:ext cx="5300929" cy="584775"/>
            <a:chOff x="-8031782" y="4478544"/>
            <a:chExt cx="11351206" cy="1252214"/>
          </a:xfrm>
        </p:grpSpPr>
        <p:pic>
          <p:nvPicPr>
            <p:cNvPr id="3" name="Picture 2" descr="Te Puni Kokiri Ikaroa-Rawhiti | Gisborne">
              <a:extLst>
                <a:ext uri="{FF2B5EF4-FFF2-40B4-BE49-F238E27FC236}">
                  <a16:creationId xmlns:a16="http://schemas.microsoft.com/office/drawing/2014/main" id="{221F6435-0CCF-A746-3271-C520E2B774FB}"/>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0817" b="15824"/>
            <a:stretch/>
          </p:blipFill>
          <p:spPr bwMode="auto">
            <a:xfrm>
              <a:off x="-5743035" y="4478544"/>
              <a:ext cx="1835044" cy="1162656"/>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Ministry for Pacific Peoples — Home">
              <a:extLst>
                <a:ext uri="{FF2B5EF4-FFF2-40B4-BE49-F238E27FC236}">
                  <a16:creationId xmlns:a16="http://schemas.microsoft.com/office/drawing/2014/main" id="{200A0191-952F-F618-DFAC-02C1100F9AE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94568" y="4655688"/>
              <a:ext cx="1657152" cy="808367"/>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10" descr="Home | Whaikaha - Ministry of Disabled People">
              <a:extLst>
                <a:ext uri="{FF2B5EF4-FFF2-40B4-BE49-F238E27FC236}">
                  <a16:creationId xmlns:a16="http://schemas.microsoft.com/office/drawing/2014/main" id="{8376A495-317E-0B0A-6081-5A96BE82607A}"/>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823993" y="4816600"/>
              <a:ext cx="2452164" cy="486541"/>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14" descr="Ethnic Communities Graduate Programme | Ministry for Ethnic Communities">
              <a:extLst>
                <a:ext uri="{FF2B5EF4-FFF2-40B4-BE49-F238E27FC236}">
                  <a16:creationId xmlns:a16="http://schemas.microsoft.com/office/drawing/2014/main" id="{A41697AC-A35E-D7EE-D65B-CE60F2F3285C}"/>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9234" t="16216" r="7102" b="7618"/>
            <a:stretch/>
          </p:blipFill>
          <p:spPr bwMode="auto">
            <a:xfrm>
              <a:off x="-8031782" y="4511957"/>
              <a:ext cx="2390685" cy="1218801"/>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16" descr="Global Women | Ministry for Women">
              <a:extLst>
                <a:ext uri="{FF2B5EF4-FFF2-40B4-BE49-F238E27FC236}">
                  <a16:creationId xmlns:a16="http://schemas.microsoft.com/office/drawing/2014/main" id="{76BB3793-2102-AFB2-A32E-33159C0407CB}"/>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02714" y="4690099"/>
              <a:ext cx="2816710" cy="739547"/>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0" name="Group 9">
            <a:extLst>
              <a:ext uri="{FF2B5EF4-FFF2-40B4-BE49-F238E27FC236}">
                <a16:creationId xmlns:a16="http://schemas.microsoft.com/office/drawing/2014/main" id="{05EDE0FA-4F61-7059-77C2-B9271CD11355}"/>
              </a:ext>
            </a:extLst>
          </p:cNvPr>
          <p:cNvGrpSpPr/>
          <p:nvPr/>
        </p:nvGrpSpPr>
        <p:grpSpPr>
          <a:xfrm>
            <a:off x="878081" y="971976"/>
            <a:ext cx="1933903" cy="3312805"/>
            <a:chOff x="502714" y="513758"/>
            <a:chExt cx="2816710" cy="4915888"/>
          </a:xfrm>
        </p:grpSpPr>
        <p:pic>
          <p:nvPicPr>
            <p:cNvPr id="11" name="Picture 10" descr="Te Puni Kokiri Ikaroa-Rawhiti | Gisborne">
              <a:extLst>
                <a:ext uri="{FF2B5EF4-FFF2-40B4-BE49-F238E27FC236}">
                  <a16:creationId xmlns:a16="http://schemas.microsoft.com/office/drawing/2014/main" id="{C2426A70-344D-8B29-CB46-A73923976DB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0817" b="15824"/>
            <a:stretch/>
          </p:blipFill>
          <p:spPr bwMode="auto">
            <a:xfrm>
              <a:off x="502714" y="513758"/>
              <a:ext cx="1835044" cy="1162656"/>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descr="Ministry for Pacific Peoples — Home">
              <a:extLst>
                <a:ext uri="{FF2B5EF4-FFF2-40B4-BE49-F238E27FC236}">
                  <a16:creationId xmlns:a16="http://schemas.microsoft.com/office/drawing/2014/main" id="{E4AA0733-AC19-417C-EFD4-59604A892B0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6517" y="1752541"/>
              <a:ext cx="1657153" cy="808367"/>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10" descr="Home | Whaikaha - Ministry of Disabled People">
              <a:extLst>
                <a:ext uri="{FF2B5EF4-FFF2-40B4-BE49-F238E27FC236}">
                  <a16:creationId xmlns:a16="http://schemas.microsoft.com/office/drawing/2014/main" id="{EBE76838-5DE3-B21E-4CBC-FE1DBF38A9AF}"/>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6517" y="3921007"/>
              <a:ext cx="2452164" cy="486540"/>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14" descr="Ethnic Communities Graduate Programme | Ministry for Ethnic Communities">
              <a:extLst>
                <a:ext uri="{FF2B5EF4-FFF2-40B4-BE49-F238E27FC236}">
                  <a16:creationId xmlns:a16="http://schemas.microsoft.com/office/drawing/2014/main" id="{BA9C6F03-7AB8-C8EA-7FBA-0A66FAB48C31}"/>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9234" t="16216" r="7102" b="7618"/>
            <a:stretch/>
          </p:blipFill>
          <p:spPr bwMode="auto">
            <a:xfrm>
              <a:off x="502714" y="2631557"/>
              <a:ext cx="2390686" cy="1218802"/>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16" descr="Global Women | Ministry for Women">
              <a:extLst>
                <a:ext uri="{FF2B5EF4-FFF2-40B4-BE49-F238E27FC236}">
                  <a16:creationId xmlns:a16="http://schemas.microsoft.com/office/drawing/2014/main" id="{82BAE599-4247-9F0F-E9CE-C00DA711BDA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02714" y="4690099"/>
              <a:ext cx="2816710" cy="739547"/>
            </a:xfrm>
            <a:prstGeom prst="rect">
              <a:avLst/>
            </a:prstGeom>
            <a:noFill/>
            <a:extLst>
              <a:ext uri="{909E8E84-426E-40DD-AFC4-6F175D3DCCD1}">
                <a14:hiddenFill xmlns:a14="http://schemas.microsoft.com/office/drawing/2010/main">
                  <a:solidFill>
                    <a:srgbClr val="FFFFFF"/>
                  </a:solidFill>
                </a14:hiddenFill>
              </a:ext>
            </a:extLst>
          </p:spPr>
        </p:pic>
      </p:grpSp>
      <p:sp>
        <p:nvSpPr>
          <p:cNvPr id="16" name="TextBox 15">
            <a:extLst>
              <a:ext uri="{FF2B5EF4-FFF2-40B4-BE49-F238E27FC236}">
                <a16:creationId xmlns:a16="http://schemas.microsoft.com/office/drawing/2014/main" id="{4D7DE6BF-D6F7-9579-C51D-0636533BA351}"/>
              </a:ext>
            </a:extLst>
          </p:cNvPr>
          <p:cNvSpPr txBox="1"/>
          <p:nvPr/>
        </p:nvSpPr>
        <p:spPr>
          <a:xfrm>
            <a:off x="2772475" y="1277238"/>
            <a:ext cx="4185080" cy="258532"/>
          </a:xfrm>
          <a:prstGeom prst="rect">
            <a:avLst/>
          </a:prstGeom>
          <a:noFill/>
        </p:spPr>
        <p:txBody>
          <a:bodyPr wrap="square" rtlCol="0">
            <a:spAutoFit/>
          </a:bodyPr>
          <a:lstStyle/>
          <a:p>
            <a:pPr eaLnBrk="1" hangingPunct="1">
              <a:lnSpc>
                <a:spcPct val="90000"/>
              </a:lnSpc>
            </a:pPr>
            <a:r>
              <a:rPr lang="fr-FR" sz="1200" dirty="0">
                <a:hlinkClick r:id="rId7"/>
              </a:rPr>
              <a:t>Te Pae </a:t>
            </a:r>
            <a:r>
              <a:rPr lang="fr-FR" sz="1200" dirty="0" err="1">
                <a:hlinkClick r:id="rId7"/>
              </a:rPr>
              <a:t>Ārahi</a:t>
            </a:r>
            <a:r>
              <a:rPr lang="fr-FR" sz="1200" dirty="0">
                <a:hlinkClick r:id="rId7"/>
              </a:rPr>
              <a:t> – Nominations Service (tpk.govt.nz)</a:t>
            </a:r>
            <a:endParaRPr lang="en-US" altLang="en-US" sz="1200" dirty="0">
              <a:solidFill>
                <a:srgbClr val="00908B"/>
              </a:solidFill>
            </a:endParaRPr>
          </a:p>
        </p:txBody>
      </p:sp>
      <p:sp>
        <p:nvSpPr>
          <p:cNvPr id="17" name="TextBox 16">
            <a:extLst>
              <a:ext uri="{FF2B5EF4-FFF2-40B4-BE49-F238E27FC236}">
                <a16:creationId xmlns:a16="http://schemas.microsoft.com/office/drawing/2014/main" id="{7FEED772-610B-6BF0-3A6D-D2EF2C0A867B}"/>
              </a:ext>
            </a:extLst>
          </p:cNvPr>
          <p:cNvSpPr txBox="1"/>
          <p:nvPr/>
        </p:nvSpPr>
        <p:spPr>
          <a:xfrm>
            <a:off x="2772475" y="1940229"/>
            <a:ext cx="5599812" cy="258532"/>
          </a:xfrm>
          <a:prstGeom prst="rect">
            <a:avLst/>
          </a:prstGeom>
          <a:noFill/>
        </p:spPr>
        <p:txBody>
          <a:bodyPr wrap="square" rtlCol="0">
            <a:spAutoFit/>
          </a:bodyPr>
          <a:lstStyle/>
          <a:p>
            <a:pPr eaLnBrk="1" hangingPunct="1">
              <a:lnSpc>
                <a:spcPct val="90000"/>
              </a:lnSpc>
            </a:pPr>
            <a:r>
              <a:rPr lang="en-NZ" sz="1200" dirty="0">
                <a:hlinkClick r:id="rId8"/>
              </a:rPr>
              <a:t>Ministry for Pacific Peoples — Nominations Service (mpp.govt.nz)</a:t>
            </a:r>
            <a:endParaRPr lang="en-US" altLang="en-US" sz="1200" dirty="0">
              <a:solidFill>
                <a:srgbClr val="00908B"/>
              </a:solidFill>
            </a:endParaRPr>
          </a:p>
        </p:txBody>
      </p:sp>
      <p:sp>
        <p:nvSpPr>
          <p:cNvPr id="18" name="TextBox 17">
            <a:extLst>
              <a:ext uri="{FF2B5EF4-FFF2-40B4-BE49-F238E27FC236}">
                <a16:creationId xmlns:a16="http://schemas.microsoft.com/office/drawing/2014/main" id="{E6C54580-C089-F17D-210B-D7707D468901}"/>
              </a:ext>
            </a:extLst>
          </p:cNvPr>
          <p:cNvSpPr txBox="1"/>
          <p:nvPr/>
        </p:nvSpPr>
        <p:spPr>
          <a:xfrm>
            <a:off x="2772475" y="2555430"/>
            <a:ext cx="4737170" cy="258532"/>
          </a:xfrm>
          <a:prstGeom prst="rect">
            <a:avLst/>
          </a:prstGeom>
          <a:noFill/>
        </p:spPr>
        <p:txBody>
          <a:bodyPr wrap="square">
            <a:spAutoFit/>
          </a:bodyPr>
          <a:lstStyle/>
          <a:p>
            <a:pPr eaLnBrk="1" hangingPunct="1">
              <a:lnSpc>
                <a:spcPct val="90000"/>
              </a:lnSpc>
            </a:pPr>
            <a:r>
              <a:rPr lang="en-NZ" sz="1200" dirty="0">
                <a:hlinkClick r:id="rId9"/>
              </a:rPr>
              <a:t>Nominations Service | Ministry for Ethnic Communities</a:t>
            </a:r>
            <a:endParaRPr lang="en-US" altLang="en-US" sz="1200" dirty="0">
              <a:solidFill>
                <a:srgbClr val="00908B"/>
              </a:solidFill>
            </a:endParaRPr>
          </a:p>
        </p:txBody>
      </p:sp>
      <p:sp>
        <p:nvSpPr>
          <p:cNvPr id="19" name="TextBox 18">
            <a:extLst>
              <a:ext uri="{FF2B5EF4-FFF2-40B4-BE49-F238E27FC236}">
                <a16:creationId xmlns:a16="http://schemas.microsoft.com/office/drawing/2014/main" id="{73C03DF3-D272-8D0F-3B3C-C574BCEC252A}"/>
              </a:ext>
            </a:extLst>
          </p:cNvPr>
          <p:cNvSpPr txBox="1"/>
          <p:nvPr/>
        </p:nvSpPr>
        <p:spPr>
          <a:xfrm>
            <a:off x="2772475" y="3277153"/>
            <a:ext cx="6255419" cy="258532"/>
          </a:xfrm>
          <a:prstGeom prst="rect">
            <a:avLst/>
          </a:prstGeom>
          <a:noFill/>
        </p:spPr>
        <p:txBody>
          <a:bodyPr wrap="square">
            <a:spAutoFit/>
          </a:bodyPr>
          <a:lstStyle/>
          <a:p>
            <a:pPr eaLnBrk="1" hangingPunct="1">
              <a:lnSpc>
                <a:spcPct val="90000"/>
              </a:lnSpc>
            </a:pPr>
            <a:r>
              <a:rPr lang="en-NZ" sz="1200" dirty="0">
                <a:hlinkClick r:id="rId10"/>
              </a:rPr>
              <a:t>Join our Nominations Database | </a:t>
            </a:r>
            <a:r>
              <a:rPr lang="en-NZ" sz="1200" dirty="0" err="1">
                <a:hlinkClick r:id="rId10"/>
              </a:rPr>
              <a:t>Whaikaha</a:t>
            </a:r>
            <a:r>
              <a:rPr lang="en-NZ" sz="1200" dirty="0">
                <a:hlinkClick r:id="rId10"/>
              </a:rPr>
              <a:t> - Ministry of Disabled People</a:t>
            </a:r>
            <a:endParaRPr lang="en-US" altLang="en-US" sz="1200" dirty="0">
              <a:solidFill>
                <a:srgbClr val="00908B"/>
              </a:solidFill>
            </a:endParaRPr>
          </a:p>
        </p:txBody>
      </p:sp>
      <p:sp>
        <p:nvSpPr>
          <p:cNvPr id="20" name="TextBox 19">
            <a:extLst>
              <a:ext uri="{FF2B5EF4-FFF2-40B4-BE49-F238E27FC236}">
                <a16:creationId xmlns:a16="http://schemas.microsoft.com/office/drawing/2014/main" id="{6B549A84-121C-019F-4001-0C5510826127}"/>
              </a:ext>
            </a:extLst>
          </p:cNvPr>
          <p:cNvSpPr txBox="1"/>
          <p:nvPr/>
        </p:nvSpPr>
        <p:spPr>
          <a:xfrm>
            <a:off x="2772475" y="3838511"/>
            <a:ext cx="5237502" cy="258532"/>
          </a:xfrm>
          <a:prstGeom prst="rect">
            <a:avLst/>
          </a:prstGeom>
          <a:noFill/>
        </p:spPr>
        <p:txBody>
          <a:bodyPr wrap="square">
            <a:spAutoFit/>
          </a:bodyPr>
          <a:lstStyle/>
          <a:p>
            <a:pPr eaLnBrk="1" hangingPunct="1">
              <a:lnSpc>
                <a:spcPct val="90000"/>
              </a:lnSpc>
            </a:pPr>
            <a:r>
              <a:rPr lang="en-NZ" sz="1200" dirty="0">
                <a:hlinkClick r:id="rId11"/>
              </a:rPr>
              <a:t>Register with our Nominations Service | Ministry for Women</a:t>
            </a:r>
            <a:endParaRPr lang="en-US" altLang="en-US" sz="1200" dirty="0">
              <a:solidFill>
                <a:srgbClr val="00908B"/>
              </a:solidFill>
            </a:endParaRPr>
          </a:p>
        </p:txBody>
      </p:sp>
    </p:spTree>
    <p:extLst>
      <p:ext uri="{BB962C8B-B14F-4D97-AF65-F5344CB8AC3E}">
        <p14:creationId xmlns:p14="http://schemas.microsoft.com/office/powerpoint/2010/main" val="2345126374"/>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90858A2-5849-33EB-3E50-1DD8BD9639AA}"/>
              </a:ext>
            </a:extLst>
          </p:cNvPr>
          <p:cNvSpPr/>
          <p:nvPr/>
        </p:nvSpPr>
        <p:spPr>
          <a:xfrm>
            <a:off x="0" y="0"/>
            <a:ext cx="9144000" cy="5143500"/>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Z" dirty="0"/>
          </a:p>
        </p:txBody>
      </p:sp>
      <p:sp>
        <p:nvSpPr>
          <p:cNvPr id="24" name="TextBox 23">
            <a:extLst>
              <a:ext uri="{FF2B5EF4-FFF2-40B4-BE49-F238E27FC236}">
                <a16:creationId xmlns:a16="http://schemas.microsoft.com/office/drawing/2014/main" id="{857DD299-5F45-3CDF-480F-0188568833DE}"/>
              </a:ext>
            </a:extLst>
          </p:cNvPr>
          <p:cNvSpPr txBox="1"/>
          <p:nvPr/>
        </p:nvSpPr>
        <p:spPr>
          <a:xfrm>
            <a:off x="251520" y="337061"/>
            <a:ext cx="8640960" cy="954107"/>
          </a:xfrm>
          <a:prstGeom prst="rect">
            <a:avLst/>
          </a:prstGeom>
          <a:noFill/>
        </p:spPr>
        <p:txBody>
          <a:bodyPr wrap="square" rtlCol="0">
            <a:spAutoFit/>
          </a:bodyPr>
          <a:lstStyle/>
          <a:p>
            <a:r>
              <a:rPr lang="en-US" sz="2800" dirty="0">
                <a:solidFill>
                  <a:srgbClr val="00908B"/>
                </a:solidFill>
                <a:latin typeface="+mn-lt"/>
                <a:ea typeface="+mn-ea"/>
                <a:cs typeface="+mn-cs"/>
              </a:rPr>
              <a:t>Courses and resources to grow your leadership and governance skills</a:t>
            </a:r>
            <a:endParaRPr lang="en-NZ" sz="2800" dirty="0">
              <a:solidFill>
                <a:srgbClr val="00908B"/>
              </a:solidFill>
            </a:endParaRPr>
          </a:p>
        </p:txBody>
      </p:sp>
      <p:sp>
        <p:nvSpPr>
          <p:cNvPr id="25" name="TextBox 24">
            <a:extLst>
              <a:ext uri="{FF2B5EF4-FFF2-40B4-BE49-F238E27FC236}">
                <a16:creationId xmlns:a16="http://schemas.microsoft.com/office/drawing/2014/main" id="{2ABA77C8-74E7-DF5F-BA32-8F4EC8BD5007}"/>
              </a:ext>
            </a:extLst>
          </p:cNvPr>
          <p:cNvSpPr txBox="1"/>
          <p:nvPr/>
        </p:nvSpPr>
        <p:spPr>
          <a:xfrm>
            <a:off x="251520" y="1417683"/>
            <a:ext cx="7640881" cy="3770263"/>
          </a:xfrm>
          <a:prstGeom prst="rect">
            <a:avLst/>
          </a:prstGeom>
          <a:noFill/>
        </p:spPr>
        <p:txBody>
          <a:bodyPr wrap="square" rtlCol="0">
            <a:spAutoFit/>
          </a:bodyPr>
          <a:lstStyle/>
          <a:p>
            <a:pPr>
              <a:spcAft>
                <a:spcPts val="600"/>
              </a:spcAft>
            </a:pPr>
            <a:r>
              <a:rPr lang="en-US" sz="1600" dirty="0">
                <a:solidFill>
                  <a:prstClr val="black"/>
                </a:solidFill>
                <a:hlinkClick r:id="rId2"/>
              </a:rPr>
              <a:t>MBIE’s Crown entities and statutory boards page</a:t>
            </a:r>
            <a:endParaRPr lang="en-US" sz="1600" dirty="0">
              <a:solidFill>
                <a:prstClr val="black"/>
              </a:solidFill>
            </a:endParaRPr>
          </a:p>
          <a:p>
            <a:pPr marL="285750" indent="-285750">
              <a:spcAft>
                <a:spcPts val="600"/>
              </a:spcAft>
            </a:pPr>
            <a:r>
              <a:rPr lang="en-US" sz="1600" dirty="0">
                <a:hlinkClick r:id="rId3"/>
              </a:rPr>
              <a:t>Public Service </a:t>
            </a:r>
            <a:r>
              <a:rPr lang="en-US" sz="1600" dirty="0">
                <a:solidFill>
                  <a:prstClr val="black"/>
                </a:solidFill>
                <a:hlinkClick r:id="rId3"/>
              </a:rPr>
              <a:t>Commission’s general guidance and information for Crown entities</a:t>
            </a:r>
            <a:endParaRPr lang="en-US" sz="1600" dirty="0">
              <a:solidFill>
                <a:prstClr val="black"/>
              </a:solidFill>
            </a:endParaRPr>
          </a:p>
          <a:p>
            <a:pPr marL="285750" indent="-285750">
              <a:spcAft>
                <a:spcPts val="600"/>
              </a:spcAft>
            </a:pPr>
            <a:r>
              <a:rPr lang="en-NZ" sz="1600" dirty="0">
                <a:hlinkClick r:id="rId4"/>
              </a:rPr>
              <a:t>PSC Code of Conduct</a:t>
            </a:r>
            <a:endParaRPr lang="en-NZ" sz="1600" dirty="0"/>
          </a:p>
          <a:p>
            <a:pPr marL="285750" indent="-285750">
              <a:spcAft>
                <a:spcPts val="600"/>
              </a:spcAft>
            </a:pPr>
            <a:r>
              <a:rPr lang="en-NZ" sz="1600" dirty="0">
                <a:solidFill>
                  <a:prstClr val="black"/>
                </a:solidFill>
                <a:hlinkClick r:id="rId5"/>
              </a:rPr>
              <a:t>Institute of Directors – courses  </a:t>
            </a:r>
            <a:endParaRPr lang="en-NZ" sz="1600" dirty="0">
              <a:solidFill>
                <a:prstClr val="black"/>
              </a:solidFill>
            </a:endParaRPr>
          </a:p>
          <a:p>
            <a:pPr marL="285750" indent="-285750">
              <a:spcAft>
                <a:spcPts val="600"/>
              </a:spcAft>
            </a:pPr>
            <a:r>
              <a:rPr lang="en-US" sz="1600" dirty="0">
                <a:solidFill>
                  <a:schemeClr val="tx2"/>
                </a:solidFill>
                <a:hlinkClick r:id="rId6"/>
              </a:rPr>
              <a:t>Leadership Learning Hub | Ministry for Women</a:t>
            </a:r>
            <a:endParaRPr lang="en-US" sz="1600" dirty="0">
              <a:solidFill>
                <a:schemeClr val="tx2"/>
              </a:solidFill>
            </a:endParaRPr>
          </a:p>
          <a:p>
            <a:pPr marL="285750" indent="-285750">
              <a:spcAft>
                <a:spcPts val="600"/>
              </a:spcAft>
            </a:pPr>
            <a:r>
              <a:rPr lang="en-US" sz="1600" dirty="0">
                <a:solidFill>
                  <a:schemeClr val="tx2"/>
                </a:solidFill>
                <a:hlinkClick r:id="rId6"/>
              </a:rPr>
              <a:t>https://women.govt.nz/women-and-leadership/leadership-learning-hub</a:t>
            </a:r>
            <a:r>
              <a:rPr lang="en-US" sz="1600" dirty="0">
                <a:solidFill>
                  <a:schemeClr val="tx2"/>
                </a:solidFill>
              </a:rPr>
              <a:t> </a:t>
            </a:r>
          </a:p>
          <a:p>
            <a:pPr>
              <a:lnSpc>
                <a:spcPct val="90000"/>
              </a:lnSpc>
              <a:spcAft>
                <a:spcPts val="600"/>
              </a:spcAft>
            </a:pPr>
            <a:endParaRPr lang="en-US" sz="1600" dirty="0">
              <a:solidFill>
                <a:schemeClr val="tx2"/>
              </a:solidFill>
            </a:endParaRPr>
          </a:p>
          <a:p>
            <a:pPr>
              <a:lnSpc>
                <a:spcPct val="90000"/>
              </a:lnSpc>
              <a:spcAft>
                <a:spcPts val="600"/>
              </a:spcAft>
            </a:pPr>
            <a:r>
              <a:rPr lang="en-US" sz="1600" dirty="0"/>
              <a:t>Contact MBIE Appointments and Governance team </a:t>
            </a:r>
            <a:r>
              <a:rPr lang="en-US" sz="1600" dirty="0">
                <a:solidFill>
                  <a:schemeClr val="tx2"/>
                </a:solidFill>
              </a:rPr>
              <a:t>- </a:t>
            </a:r>
            <a:r>
              <a:rPr lang="en-US" sz="1600" dirty="0">
                <a:hlinkClick r:id="rId7"/>
              </a:rPr>
              <a:t>boardappointments@mbie.govt.nz</a:t>
            </a:r>
            <a:r>
              <a:rPr lang="en-US" sz="1600" dirty="0"/>
              <a:t> </a:t>
            </a:r>
          </a:p>
          <a:p>
            <a:pPr>
              <a:lnSpc>
                <a:spcPct val="90000"/>
              </a:lnSpc>
              <a:spcAft>
                <a:spcPts val="600"/>
              </a:spcAft>
            </a:pPr>
            <a:endParaRPr lang="en-US" sz="1600" dirty="0">
              <a:solidFill>
                <a:schemeClr val="tx2"/>
              </a:solidFill>
            </a:endParaRPr>
          </a:p>
          <a:p>
            <a:pPr>
              <a:lnSpc>
                <a:spcPct val="90000"/>
              </a:lnSpc>
              <a:spcAft>
                <a:spcPts val="600"/>
              </a:spcAft>
            </a:pPr>
            <a:endParaRPr lang="en-US" sz="1600" dirty="0">
              <a:solidFill>
                <a:schemeClr val="tx2"/>
              </a:solidFill>
            </a:endParaRPr>
          </a:p>
          <a:p>
            <a:pPr marL="285750" indent="-285750">
              <a:spcAft>
                <a:spcPts val="600"/>
              </a:spcAft>
            </a:pPr>
            <a:endParaRPr lang="en-US" sz="1600" dirty="0">
              <a:solidFill>
                <a:prstClr val="black"/>
              </a:solidFill>
            </a:endParaRPr>
          </a:p>
          <a:p>
            <a:pPr marL="0" indent="0" eaLnBrk="1" hangingPunct="1">
              <a:lnSpc>
                <a:spcPct val="90000"/>
              </a:lnSpc>
              <a:buFontTx/>
              <a:buNone/>
            </a:pPr>
            <a:endParaRPr lang="en-AU" altLang="en-US" sz="1600" dirty="0"/>
          </a:p>
        </p:txBody>
      </p:sp>
      <p:grpSp>
        <p:nvGrpSpPr>
          <p:cNvPr id="2" name="Group 1">
            <a:extLst>
              <a:ext uri="{FF2B5EF4-FFF2-40B4-BE49-F238E27FC236}">
                <a16:creationId xmlns:a16="http://schemas.microsoft.com/office/drawing/2014/main" id="{912CD765-6AFB-D120-FEE2-CB2D4485204E}"/>
              </a:ext>
            </a:extLst>
          </p:cNvPr>
          <p:cNvGrpSpPr/>
          <p:nvPr/>
        </p:nvGrpSpPr>
        <p:grpSpPr>
          <a:xfrm>
            <a:off x="3676581" y="4558725"/>
            <a:ext cx="5300929" cy="584775"/>
            <a:chOff x="-8031782" y="4478544"/>
            <a:chExt cx="11351206" cy="1252214"/>
          </a:xfrm>
        </p:grpSpPr>
        <p:pic>
          <p:nvPicPr>
            <p:cNvPr id="3" name="Picture 2" descr="Te Puni Kokiri Ikaroa-Rawhiti | Gisborne">
              <a:extLst>
                <a:ext uri="{FF2B5EF4-FFF2-40B4-BE49-F238E27FC236}">
                  <a16:creationId xmlns:a16="http://schemas.microsoft.com/office/drawing/2014/main" id="{221F6435-0CCF-A746-3271-C520E2B774FB}"/>
                </a:ext>
              </a:extLst>
            </p:cNvPr>
            <p:cNvPicPr>
              <a:picLocks noChangeAspect="1" noChangeArrowheads="1"/>
            </p:cNvPicPr>
            <p:nvPr/>
          </p:nvPicPr>
          <p:blipFill rotWithShape="1">
            <a:blip r:embed="rId8" cstate="print">
              <a:extLst>
                <a:ext uri="{28A0092B-C50C-407E-A947-70E740481C1C}">
                  <a14:useLocalDpi xmlns:a14="http://schemas.microsoft.com/office/drawing/2010/main" val="0"/>
                </a:ext>
              </a:extLst>
            </a:blip>
            <a:srcRect t="20817" b="15824"/>
            <a:stretch/>
          </p:blipFill>
          <p:spPr bwMode="auto">
            <a:xfrm>
              <a:off x="-5743035" y="4478544"/>
              <a:ext cx="1835044" cy="1162656"/>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Ministry for Pacific Peoples — Home">
              <a:extLst>
                <a:ext uri="{FF2B5EF4-FFF2-40B4-BE49-F238E27FC236}">
                  <a16:creationId xmlns:a16="http://schemas.microsoft.com/office/drawing/2014/main" id="{200A0191-952F-F618-DFAC-02C1100F9AEB}"/>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694568" y="4655688"/>
              <a:ext cx="1657152" cy="808367"/>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10" descr="Home | Whaikaha - Ministry of Disabled People">
              <a:extLst>
                <a:ext uri="{FF2B5EF4-FFF2-40B4-BE49-F238E27FC236}">
                  <a16:creationId xmlns:a16="http://schemas.microsoft.com/office/drawing/2014/main" id="{8376A495-317E-0B0A-6081-5A96BE82607A}"/>
                </a:ext>
              </a:extLst>
            </p:cNvP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1823993" y="4816600"/>
              <a:ext cx="2452164" cy="486541"/>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14" descr="Ethnic Communities Graduate Programme | Ministry for Ethnic Communities">
              <a:extLst>
                <a:ext uri="{FF2B5EF4-FFF2-40B4-BE49-F238E27FC236}">
                  <a16:creationId xmlns:a16="http://schemas.microsoft.com/office/drawing/2014/main" id="{A41697AC-A35E-D7EE-D65B-CE60F2F3285C}"/>
                </a:ext>
              </a:extLst>
            </p:cNvPr>
            <p:cNvPicPr>
              <a:picLocks noChangeAspect="1" noChangeArrowheads="1"/>
            </p:cNvPicPr>
            <p:nvPr/>
          </p:nvPicPr>
          <p:blipFill rotWithShape="1">
            <a:blip r:embed="rId11">
              <a:extLst>
                <a:ext uri="{28A0092B-C50C-407E-A947-70E740481C1C}">
                  <a14:useLocalDpi xmlns:a14="http://schemas.microsoft.com/office/drawing/2010/main" val="0"/>
                </a:ext>
              </a:extLst>
            </a:blip>
            <a:srcRect l="9234" t="16216" r="7102" b="7618"/>
            <a:stretch/>
          </p:blipFill>
          <p:spPr bwMode="auto">
            <a:xfrm>
              <a:off x="-8031782" y="4511957"/>
              <a:ext cx="2390685" cy="1218801"/>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16" descr="Global Women | Ministry for Women">
              <a:extLst>
                <a:ext uri="{FF2B5EF4-FFF2-40B4-BE49-F238E27FC236}">
                  <a16:creationId xmlns:a16="http://schemas.microsoft.com/office/drawing/2014/main" id="{76BB3793-2102-AFB2-A32E-33159C0407CB}"/>
                </a:ext>
              </a:extLst>
            </p:cNvPr>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502714" y="4690099"/>
              <a:ext cx="2816710" cy="739547"/>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554251739"/>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chor="b"/>
          <a:lstStyle/>
          <a:p>
            <a:r>
              <a:rPr lang="en-NZ" dirty="0"/>
              <a:t>Speakers</a:t>
            </a:r>
          </a:p>
        </p:txBody>
      </p:sp>
      <p:sp>
        <p:nvSpPr>
          <p:cNvPr id="5" name="Subtitle 4"/>
          <p:cNvSpPr>
            <a:spLocks noGrp="1"/>
          </p:cNvSpPr>
          <p:nvPr>
            <p:ph type="subTitle" idx="1"/>
          </p:nvPr>
        </p:nvSpPr>
        <p:spPr/>
        <p:txBody>
          <a:bodyPr>
            <a:normAutofit/>
          </a:bodyPr>
          <a:lstStyle/>
          <a:p>
            <a:r>
              <a:rPr lang="en-NZ" sz="1800" dirty="0"/>
              <a:t>Paul Metcalf – Manager, Appointments and Governance </a:t>
            </a:r>
          </a:p>
          <a:p>
            <a:r>
              <a:rPr lang="en-NZ" sz="1800" dirty="0"/>
              <a:t>Becky Gill – Senior Advisor, Board Appointments and Governance</a:t>
            </a:r>
          </a:p>
        </p:txBody>
      </p:sp>
    </p:spTree>
    <p:extLst>
      <p:ext uri="{BB962C8B-B14F-4D97-AF65-F5344CB8AC3E}">
        <p14:creationId xmlns:p14="http://schemas.microsoft.com/office/powerpoint/2010/main" val="271262335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CA06A1B-A59F-4D44-8BBE-75A496F1FC40}"/>
              </a:ext>
            </a:extLst>
          </p:cNvPr>
          <p:cNvSpPr>
            <a:spLocks noGrp="1"/>
          </p:cNvSpPr>
          <p:nvPr>
            <p:ph type="title"/>
          </p:nvPr>
        </p:nvSpPr>
        <p:spPr>
          <a:xfrm>
            <a:off x="971600" y="987574"/>
            <a:ext cx="6838529" cy="993775"/>
          </a:xfrm>
        </p:spPr>
        <p:txBody>
          <a:bodyPr/>
          <a:lstStyle/>
          <a:p>
            <a:r>
              <a:rPr lang="en-US" dirty="0"/>
              <a:t>Overview</a:t>
            </a:r>
          </a:p>
        </p:txBody>
      </p:sp>
      <p:sp>
        <p:nvSpPr>
          <p:cNvPr id="2" name="TextBox 1">
            <a:extLst>
              <a:ext uri="{FF2B5EF4-FFF2-40B4-BE49-F238E27FC236}">
                <a16:creationId xmlns:a16="http://schemas.microsoft.com/office/drawing/2014/main" id="{6059C92D-C526-F00D-4F65-DB967AAAF6E8}"/>
              </a:ext>
            </a:extLst>
          </p:cNvPr>
          <p:cNvSpPr txBox="1"/>
          <p:nvPr/>
        </p:nvSpPr>
        <p:spPr>
          <a:xfrm>
            <a:off x="1043608" y="2561987"/>
            <a:ext cx="5184576" cy="1200329"/>
          </a:xfrm>
          <a:prstGeom prst="rect">
            <a:avLst/>
          </a:prstGeom>
          <a:noFill/>
        </p:spPr>
        <p:txBody>
          <a:bodyPr wrap="square" rtlCol="0">
            <a:spAutoFit/>
          </a:bodyPr>
          <a:lstStyle/>
          <a:p>
            <a:pPr marL="285750" indent="-285750">
              <a:buFont typeface="Arial" panose="020B0604020202020204" pitchFamily="34" charset="0"/>
              <a:buChar char="•"/>
            </a:pPr>
            <a:r>
              <a:rPr lang="en-NZ" dirty="0">
                <a:solidFill>
                  <a:schemeClr val="bg1"/>
                </a:solidFill>
              </a:rPr>
              <a:t>MBIE’s Boards</a:t>
            </a:r>
          </a:p>
          <a:p>
            <a:pPr marL="285750" indent="-285750">
              <a:buFont typeface="Arial" panose="020B0604020202020204" pitchFamily="34" charset="0"/>
              <a:buChar char="•"/>
            </a:pPr>
            <a:r>
              <a:rPr lang="en-NZ" dirty="0">
                <a:solidFill>
                  <a:schemeClr val="bg1"/>
                </a:solidFill>
              </a:rPr>
              <a:t>Appointment process</a:t>
            </a:r>
          </a:p>
          <a:p>
            <a:pPr marL="285750" indent="-285750">
              <a:buFont typeface="Arial" panose="020B0604020202020204" pitchFamily="34" charset="0"/>
              <a:buChar char="•"/>
            </a:pPr>
            <a:r>
              <a:rPr lang="en-NZ" dirty="0">
                <a:solidFill>
                  <a:schemeClr val="bg1"/>
                </a:solidFill>
              </a:rPr>
              <a:t>Good things to know </a:t>
            </a:r>
          </a:p>
          <a:p>
            <a:endParaRPr lang="en-NZ" dirty="0"/>
          </a:p>
        </p:txBody>
      </p:sp>
    </p:spTree>
    <p:extLst>
      <p:ext uri="{BB962C8B-B14F-4D97-AF65-F5344CB8AC3E}">
        <p14:creationId xmlns:p14="http://schemas.microsoft.com/office/powerpoint/2010/main" val="1130637665"/>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CA06A1B-A59F-4D44-8BBE-75A496F1FC40}"/>
              </a:ext>
            </a:extLst>
          </p:cNvPr>
          <p:cNvSpPr>
            <a:spLocks noGrp="1"/>
          </p:cNvSpPr>
          <p:nvPr>
            <p:ph type="title"/>
          </p:nvPr>
        </p:nvSpPr>
        <p:spPr>
          <a:xfrm>
            <a:off x="971600" y="987574"/>
            <a:ext cx="6838529" cy="993775"/>
          </a:xfrm>
        </p:spPr>
        <p:txBody>
          <a:bodyPr/>
          <a:lstStyle/>
          <a:p>
            <a:r>
              <a:rPr lang="en-US" dirty="0"/>
              <a:t>MBIE’s Boards</a:t>
            </a:r>
          </a:p>
        </p:txBody>
      </p:sp>
      <p:sp>
        <p:nvSpPr>
          <p:cNvPr id="2" name="TextBox 1">
            <a:extLst>
              <a:ext uri="{FF2B5EF4-FFF2-40B4-BE49-F238E27FC236}">
                <a16:creationId xmlns:a16="http://schemas.microsoft.com/office/drawing/2014/main" id="{6059C92D-C526-F00D-4F65-DB967AAAF6E8}"/>
              </a:ext>
            </a:extLst>
          </p:cNvPr>
          <p:cNvSpPr txBox="1"/>
          <p:nvPr/>
        </p:nvSpPr>
        <p:spPr>
          <a:xfrm>
            <a:off x="1043608" y="2561987"/>
            <a:ext cx="6840760" cy="1477328"/>
          </a:xfrm>
          <a:prstGeom prst="rect">
            <a:avLst/>
          </a:prstGeom>
          <a:noFill/>
        </p:spPr>
        <p:txBody>
          <a:bodyPr wrap="square" rtlCol="0">
            <a:spAutoFit/>
          </a:bodyPr>
          <a:lstStyle/>
          <a:p>
            <a:pPr marL="285750" indent="-285750">
              <a:buFont typeface="Arial" panose="020B0604020202020204" pitchFamily="34" charset="0"/>
              <a:buChar char="•"/>
            </a:pPr>
            <a:r>
              <a:rPr lang="en-NZ" dirty="0">
                <a:solidFill>
                  <a:schemeClr val="bg1"/>
                </a:solidFill>
              </a:rPr>
              <a:t>Our Ministers appoint to around 40 Boards, around 330 roles </a:t>
            </a:r>
          </a:p>
          <a:p>
            <a:pPr marL="285750" indent="-285750">
              <a:buFont typeface="Arial" panose="020B0604020202020204" pitchFamily="34" charset="0"/>
              <a:buChar char="•"/>
            </a:pPr>
            <a:r>
              <a:rPr lang="en-NZ" dirty="0">
                <a:solidFill>
                  <a:schemeClr val="bg1"/>
                </a:solidFill>
              </a:rPr>
              <a:t>Working on 80 – 100 roles per year</a:t>
            </a:r>
          </a:p>
          <a:p>
            <a:pPr marL="285750" indent="-285750">
              <a:buFont typeface="Arial" panose="020B0604020202020204" pitchFamily="34" charset="0"/>
              <a:buChar char="•"/>
            </a:pPr>
            <a:r>
              <a:rPr lang="en-NZ" dirty="0">
                <a:solidFill>
                  <a:schemeClr val="bg1"/>
                </a:solidFill>
              </a:rPr>
              <a:t>The roles are across eight Ministerial portfolios </a:t>
            </a:r>
          </a:p>
          <a:p>
            <a:pPr marL="285750" indent="-285750">
              <a:buFont typeface="Arial" panose="020B0604020202020204" pitchFamily="34" charset="0"/>
              <a:buChar char="•"/>
            </a:pPr>
            <a:endParaRPr lang="en-NZ" dirty="0">
              <a:solidFill>
                <a:schemeClr val="bg1"/>
              </a:solidFill>
            </a:endParaRPr>
          </a:p>
          <a:p>
            <a:endParaRPr lang="en-NZ" dirty="0"/>
          </a:p>
        </p:txBody>
      </p:sp>
    </p:spTree>
    <p:extLst>
      <p:ext uri="{BB962C8B-B14F-4D97-AF65-F5344CB8AC3E}">
        <p14:creationId xmlns:p14="http://schemas.microsoft.com/office/powerpoint/2010/main" val="35283081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Ministerial portfolios</a:t>
            </a:r>
          </a:p>
        </p:txBody>
      </p:sp>
      <p:sp>
        <p:nvSpPr>
          <p:cNvPr id="4" name="Footer Placeholder 3">
            <a:extLst>
              <a:ext uri="{FF2B5EF4-FFF2-40B4-BE49-F238E27FC236}">
                <a16:creationId xmlns:a16="http://schemas.microsoft.com/office/drawing/2014/main" id="{5BF79FB9-F2A2-9A15-8575-1DA964C78539}"/>
              </a:ext>
            </a:extLst>
          </p:cNvPr>
          <p:cNvSpPr>
            <a:spLocks noGrp="1"/>
          </p:cNvSpPr>
          <p:nvPr>
            <p:ph type="ftr" sz="quarter" idx="11"/>
          </p:nvPr>
        </p:nvSpPr>
        <p:spPr/>
        <p:txBody>
          <a:bodyPr/>
          <a:lstStyle/>
          <a:p>
            <a:r>
              <a:rPr lang="en-NZ" dirty="0"/>
              <a:t>MBIE board appointments, September 2023</a:t>
            </a:r>
          </a:p>
        </p:txBody>
      </p:sp>
      <p:sp>
        <p:nvSpPr>
          <p:cNvPr id="7" name="Rectangle: Rounded Corners 6">
            <a:extLst>
              <a:ext uri="{FF2B5EF4-FFF2-40B4-BE49-F238E27FC236}">
                <a16:creationId xmlns:a16="http://schemas.microsoft.com/office/drawing/2014/main" id="{18661C4C-17D7-B3DD-52A6-D0741F7765A7}"/>
              </a:ext>
            </a:extLst>
          </p:cNvPr>
          <p:cNvSpPr/>
          <p:nvPr/>
        </p:nvSpPr>
        <p:spPr>
          <a:xfrm>
            <a:off x="457200" y="1491630"/>
            <a:ext cx="1800200" cy="857250"/>
          </a:xfrm>
          <a:prstGeom prst="roundRect">
            <a:avLst/>
          </a:prstGeom>
          <a:solidFill>
            <a:srgbClr val="00627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8" name="Rectangle: Rounded Corners 7">
            <a:extLst>
              <a:ext uri="{FF2B5EF4-FFF2-40B4-BE49-F238E27FC236}">
                <a16:creationId xmlns:a16="http://schemas.microsoft.com/office/drawing/2014/main" id="{B6A41639-23C5-88DD-D7E8-828C7D3CBE49}"/>
              </a:ext>
            </a:extLst>
          </p:cNvPr>
          <p:cNvSpPr/>
          <p:nvPr/>
        </p:nvSpPr>
        <p:spPr>
          <a:xfrm>
            <a:off x="2555776" y="1491630"/>
            <a:ext cx="1800200" cy="857250"/>
          </a:xfrm>
          <a:prstGeom prst="roundRect">
            <a:avLst/>
          </a:prstGeom>
          <a:solidFill>
            <a:srgbClr val="00B5E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9" name="Rectangle: Rounded Corners 8">
            <a:extLst>
              <a:ext uri="{FF2B5EF4-FFF2-40B4-BE49-F238E27FC236}">
                <a16:creationId xmlns:a16="http://schemas.microsoft.com/office/drawing/2014/main" id="{53751250-4183-A177-F7AD-660FC13224E3}"/>
              </a:ext>
            </a:extLst>
          </p:cNvPr>
          <p:cNvSpPr/>
          <p:nvPr/>
        </p:nvSpPr>
        <p:spPr>
          <a:xfrm>
            <a:off x="4788024" y="1491630"/>
            <a:ext cx="1800200" cy="857250"/>
          </a:xfrm>
          <a:prstGeom prst="roundRect">
            <a:avLst/>
          </a:prstGeom>
          <a:solidFill>
            <a:srgbClr val="AD611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0" name="Rectangle: Rounded Corners 9">
            <a:extLst>
              <a:ext uri="{FF2B5EF4-FFF2-40B4-BE49-F238E27FC236}">
                <a16:creationId xmlns:a16="http://schemas.microsoft.com/office/drawing/2014/main" id="{5AA11FD8-E64A-69F4-4295-D70D33EA8DBC}"/>
              </a:ext>
            </a:extLst>
          </p:cNvPr>
          <p:cNvSpPr/>
          <p:nvPr/>
        </p:nvSpPr>
        <p:spPr>
          <a:xfrm>
            <a:off x="6886600" y="1491630"/>
            <a:ext cx="1800200" cy="857250"/>
          </a:xfrm>
          <a:prstGeom prst="roundRect">
            <a:avLst/>
          </a:prstGeom>
          <a:solidFill>
            <a:srgbClr val="5E811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1" name="Rectangle: Rounded Corners 10">
            <a:extLst>
              <a:ext uri="{FF2B5EF4-FFF2-40B4-BE49-F238E27FC236}">
                <a16:creationId xmlns:a16="http://schemas.microsoft.com/office/drawing/2014/main" id="{BE3DE3E1-2BD7-CE55-FCF4-4A90F93F12DB}"/>
              </a:ext>
            </a:extLst>
          </p:cNvPr>
          <p:cNvSpPr/>
          <p:nvPr/>
        </p:nvSpPr>
        <p:spPr>
          <a:xfrm>
            <a:off x="457200" y="2931790"/>
            <a:ext cx="1800200" cy="857250"/>
          </a:xfrm>
          <a:prstGeom prst="roundRect">
            <a:avLst/>
          </a:prstGeom>
          <a:solidFill>
            <a:srgbClr val="007EA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2" name="Rectangle: Rounded Corners 11">
            <a:extLst>
              <a:ext uri="{FF2B5EF4-FFF2-40B4-BE49-F238E27FC236}">
                <a16:creationId xmlns:a16="http://schemas.microsoft.com/office/drawing/2014/main" id="{DF11210C-2B46-173F-48BA-1B2FD8EF5F07}"/>
              </a:ext>
            </a:extLst>
          </p:cNvPr>
          <p:cNvSpPr/>
          <p:nvPr/>
        </p:nvSpPr>
        <p:spPr>
          <a:xfrm>
            <a:off x="2555776" y="2931790"/>
            <a:ext cx="1800200" cy="857250"/>
          </a:xfrm>
          <a:prstGeom prst="roundRect">
            <a:avLst/>
          </a:prstGeom>
          <a:solidFill>
            <a:srgbClr val="97D7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3" name="Rectangle: Rounded Corners 12">
            <a:extLst>
              <a:ext uri="{FF2B5EF4-FFF2-40B4-BE49-F238E27FC236}">
                <a16:creationId xmlns:a16="http://schemas.microsoft.com/office/drawing/2014/main" id="{3D664AF1-99F8-0BDB-305A-C82F8F133F34}"/>
              </a:ext>
            </a:extLst>
          </p:cNvPr>
          <p:cNvSpPr/>
          <p:nvPr/>
        </p:nvSpPr>
        <p:spPr>
          <a:xfrm>
            <a:off x="4788024" y="2931790"/>
            <a:ext cx="1800200" cy="857250"/>
          </a:xfrm>
          <a:prstGeom prst="roundRect">
            <a:avLst/>
          </a:prstGeom>
          <a:solidFill>
            <a:srgbClr val="111C4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4" name="Rectangle: Rounded Corners 13">
            <a:extLst>
              <a:ext uri="{FF2B5EF4-FFF2-40B4-BE49-F238E27FC236}">
                <a16:creationId xmlns:a16="http://schemas.microsoft.com/office/drawing/2014/main" id="{6A97C639-6888-7FAA-165A-1D1FEEC82274}"/>
              </a:ext>
            </a:extLst>
          </p:cNvPr>
          <p:cNvSpPr/>
          <p:nvPr/>
        </p:nvSpPr>
        <p:spPr>
          <a:xfrm>
            <a:off x="6886600" y="2931790"/>
            <a:ext cx="1800200" cy="857250"/>
          </a:xfrm>
          <a:prstGeom prst="roundRect">
            <a:avLst/>
          </a:prstGeom>
          <a:solidFill>
            <a:srgbClr val="966E0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5" name="TextBox 14">
            <a:extLst>
              <a:ext uri="{FF2B5EF4-FFF2-40B4-BE49-F238E27FC236}">
                <a16:creationId xmlns:a16="http://schemas.microsoft.com/office/drawing/2014/main" id="{49CD34A0-610E-8AC1-DFDF-1834D33FD4C5}"/>
              </a:ext>
            </a:extLst>
          </p:cNvPr>
          <p:cNvSpPr txBox="1"/>
          <p:nvPr/>
        </p:nvSpPr>
        <p:spPr>
          <a:xfrm>
            <a:off x="457200" y="1563638"/>
            <a:ext cx="1800200" cy="646331"/>
          </a:xfrm>
          <a:prstGeom prst="rect">
            <a:avLst/>
          </a:prstGeom>
          <a:noFill/>
        </p:spPr>
        <p:txBody>
          <a:bodyPr wrap="square" rtlCol="0">
            <a:spAutoFit/>
          </a:bodyPr>
          <a:lstStyle/>
          <a:p>
            <a:pPr algn="ctr"/>
            <a:r>
              <a:rPr lang="en-NZ" dirty="0">
                <a:solidFill>
                  <a:schemeClr val="bg1"/>
                </a:solidFill>
              </a:rPr>
              <a:t>Building and construction</a:t>
            </a:r>
          </a:p>
        </p:txBody>
      </p:sp>
      <p:sp>
        <p:nvSpPr>
          <p:cNvPr id="16" name="TextBox 15">
            <a:extLst>
              <a:ext uri="{FF2B5EF4-FFF2-40B4-BE49-F238E27FC236}">
                <a16:creationId xmlns:a16="http://schemas.microsoft.com/office/drawing/2014/main" id="{871A616A-B029-FAB4-6CC3-4A4E9B53A2C6}"/>
              </a:ext>
            </a:extLst>
          </p:cNvPr>
          <p:cNvSpPr txBox="1"/>
          <p:nvPr/>
        </p:nvSpPr>
        <p:spPr>
          <a:xfrm>
            <a:off x="2515354" y="1563637"/>
            <a:ext cx="1800200" cy="646331"/>
          </a:xfrm>
          <a:prstGeom prst="rect">
            <a:avLst/>
          </a:prstGeom>
          <a:noFill/>
        </p:spPr>
        <p:txBody>
          <a:bodyPr wrap="square" rtlCol="0">
            <a:spAutoFit/>
          </a:bodyPr>
          <a:lstStyle/>
          <a:p>
            <a:pPr algn="ctr"/>
            <a:r>
              <a:rPr lang="en-NZ" dirty="0"/>
              <a:t>Commerce and consumer affairs</a:t>
            </a:r>
          </a:p>
        </p:txBody>
      </p:sp>
      <p:sp>
        <p:nvSpPr>
          <p:cNvPr id="17" name="TextBox 16">
            <a:extLst>
              <a:ext uri="{FF2B5EF4-FFF2-40B4-BE49-F238E27FC236}">
                <a16:creationId xmlns:a16="http://schemas.microsoft.com/office/drawing/2014/main" id="{70357BE7-84BD-E5A6-33B3-E8AF7635FBD0}"/>
              </a:ext>
            </a:extLst>
          </p:cNvPr>
          <p:cNvSpPr txBox="1"/>
          <p:nvPr/>
        </p:nvSpPr>
        <p:spPr>
          <a:xfrm>
            <a:off x="4788024" y="1563637"/>
            <a:ext cx="1800200" cy="646331"/>
          </a:xfrm>
          <a:prstGeom prst="rect">
            <a:avLst/>
          </a:prstGeom>
          <a:noFill/>
        </p:spPr>
        <p:txBody>
          <a:bodyPr wrap="square" rtlCol="0">
            <a:spAutoFit/>
          </a:bodyPr>
          <a:lstStyle/>
          <a:p>
            <a:pPr algn="ctr"/>
            <a:r>
              <a:rPr lang="en-NZ" dirty="0">
                <a:solidFill>
                  <a:schemeClr val="bg1"/>
                </a:solidFill>
              </a:rPr>
              <a:t>Economic development</a:t>
            </a:r>
          </a:p>
        </p:txBody>
      </p:sp>
      <p:sp>
        <p:nvSpPr>
          <p:cNvPr id="18" name="TextBox 17">
            <a:extLst>
              <a:ext uri="{FF2B5EF4-FFF2-40B4-BE49-F238E27FC236}">
                <a16:creationId xmlns:a16="http://schemas.microsoft.com/office/drawing/2014/main" id="{D58A365C-5CDE-A31D-12DE-62663DEC5C1A}"/>
              </a:ext>
            </a:extLst>
          </p:cNvPr>
          <p:cNvSpPr txBox="1"/>
          <p:nvPr/>
        </p:nvSpPr>
        <p:spPr>
          <a:xfrm>
            <a:off x="6886600" y="1563636"/>
            <a:ext cx="1800200" cy="646331"/>
          </a:xfrm>
          <a:prstGeom prst="rect">
            <a:avLst/>
          </a:prstGeom>
          <a:noFill/>
        </p:spPr>
        <p:txBody>
          <a:bodyPr wrap="square" rtlCol="0">
            <a:spAutoFit/>
          </a:bodyPr>
          <a:lstStyle/>
          <a:p>
            <a:pPr algn="ctr"/>
            <a:r>
              <a:rPr lang="en-NZ" dirty="0">
                <a:solidFill>
                  <a:schemeClr val="bg1"/>
                </a:solidFill>
              </a:rPr>
              <a:t>Energy and resources</a:t>
            </a:r>
          </a:p>
        </p:txBody>
      </p:sp>
      <p:sp>
        <p:nvSpPr>
          <p:cNvPr id="19" name="TextBox 18">
            <a:extLst>
              <a:ext uri="{FF2B5EF4-FFF2-40B4-BE49-F238E27FC236}">
                <a16:creationId xmlns:a16="http://schemas.microsoft.com/office/drawing/2014/main" id="{919E8E5A-4DAB-4E8E-6A8F-F5FF9B5A0F2B}"/>
              </a:ext>
            </a:extLst>
          </p:cNvPr>
          <p:cNvSpPr txBox="1"/>
          <p:nvPr/>
        </p:nvSpPr>
        <p:spPr>
          <a:xfrm>
            <a:off x="457200" y="3003937"/>
            <a:ext cx="1800200" cy="646331"/>
          </a:xfrm>
          <a:prstGeom prst="rect">
            <a:avLst/>
          </a:prstGeom>
          <a:noFill/>
        </p:spPr>
        <p:txBody>
          <a:bodyPr wrap="square" rtlCol="0">
            <a:spAutoFit/>
          </a:bodyPr>
          <a:lstStyle/>
          <a:p>
            <a:pPr algn="ctr"/>
            <a:r>
              <a:rPr lang="en-NZ" dirty="0">
                <a:solidFill>
                  <a:schemeClr val="bg1"/>
                </a:solidFill>
              </a:rPr>
              <a:t>Regional development</a:t>
            </a:r>
          </a:p>
        </p:txBody>
      </p:sp>
      <p:sp>
        <p:nvSpPr>
          <p:cNvPr id="20" name="TextBox 19">
            <a:extLst>
              <a:ext uri="{FF2B5EF4-FFF2-40B4-BE49-F238E27FC236}">
                <a16:creationId xmlns:a16="http://schemas.microsoft.com/office/drawing/2014/main" id="{B5468F2F-9DC1-DD88-984D-F055A0A86B2A}"/>
              </a:ext>
            </a:extLst>
          </p:cNvPr>
          <p:cNvSpPr txBox="1"/>
          <p:nvPr/>
        </p:nvSpPr>
        <p:spPr>
          <a:xfrm>
            <a:off x="2515354" y="2859782"/>
            <a:ext cx="1800200" cy="923330"/>
          </a:xfrm>
          <a:prstGeom prst="rect">
            <a:avLst/>
          </a:prstGeom>
          <a:noFill/>
        </p:spPr>
        <p:txBody>
          <a:bodyPr wrap="square" rtlCol="0">
            <a:spAutoFit/>
          </a:bodyPr>
          <a:lstStyle/>
          <a:p>
            <a:pPr algn="ctr"/>
            <a:r>
              <a:rPr lang="en-NZ" dirty="0"/>
              <a:t>Research, science and innovation</a:t>
            </a:r>
          </a:p>
        </p:txBody>
      </p:sp>
      <p:sp>
        <p:nvSpPr>
          <p:cNvPr id="21" name="TextBox 20">
            <a:extLst>
              <a:ext uri="{FF2B5EF4-FFF2-40B4-BE49-F238E27FC236}">
                <a16:creationId xmlns:a16="http://schemas.microsoft.com/office/drawing/2014/main" id="{A78D28FD-0EB9-16AB-7E13-2B4EEDC77879}"/>
              </a:ext>
            </a:extLst>
          </p:cNvPr>
          <p:cNvSpPr txBox="1"/>
          <p:nvPr/>
        </p:nvSpPr>
        <p:spPr>
          <a:xfrm>
            <a:off x="4803231" y="3148365"/>
            <a:ext cx="1800200" cy="369332"/>
          </a:xfrm>
          <a:prstGeom prst="rect">
            <a:avLst/>
          </a:prstGeom>
          <a:noFill/>
        </p:spPr>
        <p:txBody>
          <a:bodyPr wrap="square" rtlCol="0">
            <a:spAutoFit/>
          </a:bodyPr>
          <a:lstStyle/>
          <a:p>
            <a:pPr algn="ctr"/>
            <a:r>
              <a:rPr lang="en-NZ" dirty="0">
                <a:solidFill>
                  <a:schemeClr val="bg1"/>
                </a:solidFill>
              </a:rPr>
              <a:t>Tourism</a:t>
            </a:r>
          </a:p>
        </p:txBody>
      </p:sp>
      <p:sp>
        <p:nvSpPr>
          <p:cNvPr id="22" name="TextBox 21">
            <a:extLst>
              <a:ext uri="{FF2B5EF4-FFF2-40B4-BE49-F238E27FC236}">
                <a16:creationId xmlns:a16="http://schemas.microsoft.com/office/drawing/2014/main" id="{D2A8FEC3-CC47-026E-DF2B-1266B53BDBC8}"/>
              </a:ext>
            </a:extLst>
          </p:cNvPr>
          <p:cNvSpPr txBox="1"/>
          <p:nvPr/>
        </p:nvSpPr>
        <p:spPr>
          <a:xfrm>
            <a:off x="6886600" y="2859782"/>
            <a:ext cx="1800200" cy="923330"/>
          </a:xfrm>
          <a:prstGeom prst="rect">
            <a:avLst/>
          </a:prstGeom>
          <a:noFill/>
        </p:spPr>
        <p:txBody>
          <a:bodyPr wrap="square" rtlCol="0">
            <a:spAutoFit/>
          </a:bodyPr>
          <a:lstStyle/>
          <a:p>
            <a:pPr algn="ctr"/>
            <a:r>
              <a:rPr lang="en-NZ" dirty="0">
                <a:solidFill>
                  <a:schemeClr val="bg1"/>
                </a:solidFill>
              </a:rPr>
              <a:t>Workplace relations and safety</a:t>
            </a:r>
          </a:p>
        </p:txBody>
      </p:sp>
    </p:spTree>
    <p:extLst>
      <p:ext uri="{BB962C8B-B14F-4D97-AF65-F5344CB8AC3E}">
        <p14:creationId xmlns:p14="http://schemas.microsoft.com/office/powerpoint/2010/main" val="1496783610"/>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A4A63860-0858-2CDD-6AD3-50EDB9F4F2EE}"/>
              </a:ext>
            </a:extLst>
          </p:cNvPr>
          <p:cNvSpPr>
            <a:spLocks noGrp="1"/>
          </p:cNvSpPr>
          <p:nvPr>
            <p:ph type="ftr" sz="quarter" idx="11"/>
          </p:nvPr>
        </p:nvSpPr>
        <p:spPr/>
        <p:txBody>
          <a:bodyPr/>
          <a:lstStyle/>
          <a:p>
            <a:r>
              <a:rPr lang="en-NZ"/>
              <a:t>MBIE board appointments, September 2023</a:t>
            </a:r>
          </a:p>
        </p:txBody>
      </p:sp>
      <p:sp>
        <p:nvSpPr>
          <p:cNvPr id="5" name="Rectangle: Rounded Corners 4">
            <a:extLst>
              <a:ext uri="{FF2B5EF4-FFF2-40B4-BE49-F238E27FC236}">
                <a16:creationId xmlns:a16="http://schemas.microsoft.com/office/drawing/2014/main" id="{E61BE691-AF4A-ABAE-4DE3-4A3C2E3BF86F}"/>
              </a:ext>
            </a:extLst>
          </p:cNvPr>
          <p:cNvSpPr/>
          <p:nvPr/>
        </p:nvSpPr>
        <p:spPr>
          <a:xfrm>
            <a:off x="7405117" y="1061881"/>
            <a:ext cx="1584176" cy="2255408"/>
          </a:xfrm>
          <a:prstGeom prst="roundRect">
            <a:avLst/>
          </a:prstGeom>
          <a:noFill/>
          <a:ln w="381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6" name="Content Placeholder 2">
            <a:extLst>
              <a:ext uri="{FF2B5EF4-FFF2-40B4-BE49-F238E27FC236}">
                <a16:creationId xmlns:a16="http://schemas.microsoft.com/office/drawing/2014/main" id="{A90E7DCC-0575-7DEC-F573-FC87E293C045}"/>
              </a:ext>
            </a:extLst>
          </p:cNvPr>
          <p:cNvSpPr>
            <a:spLocks noGrp="1"/>
          </p:cNvSpPr>
          <p:nvPr>
            <p:ph idx="1"/>
          </p:nvPr>
        </p:nvSpPr>
        <p:spPr>
          <a:xfrm>
            <a:off x="2105610" y="1101294"/>
            <a:ext cx="1417824" cy="2330172"/>
          </a:xfrm>
        </p:spPr>
        <p:txBody>
          <a:bodyPr>
            <a:normAutofit lnSpcReduction="10000"/>
          </a:bodyPr>
          <a:lstStyle/>
          <a:p>
            <a:pPr marL="0" indent="0">
              <a:buNone/>
            </a:pPr>
            <a:r>
              <a:rPr lang="en-NZ" sz="1200" b="1" dirty="0">
                <a:solidFill>
                  <a:schemeClr val="bg2"/>
                </a:solidFill>
              </a:rPr>
              <a:t>Crown entities </a:t>
            </a:r>
          </a:p>
          <a:p>
            <a:r>
              <a:rPr lang="en-NZ" sz="1200" dirty="0"/>
              <a:t>WorkSafe</a:t>
            </a:r>
          </a:p>
          <a:p>
            <a:r>
              <a:rPr lang="en-NZ" sz="1200" dirty="0"/>
              <a:t>Electricity Authority </a:t>
            </a:r>
          </a:p>
          <a:p>
            <a:r>
              <a:rPr lang="en-NZ" sz="1200" dirty="0"/>
              <a:t>Energy Efficiency &amp; Conservation Authority</a:t>
            </a:r>
          </a:p>
          <a:p>
            <a:r>
              <a:rPr lang="en-NZ" sz="1200" dirty="0"/>
              <a:t>Commerce Commission</a:t>
            </a:r>
          </a:p>
          <a:p>
            <a:r>
              <a:rPr lang="en-NZ" sz="1200" dirty="0"/>
              <a:t>NZ Tourism Board </a:t>
            </a:r>
          </a:p>
        </p:txBody>
      </p:sp>
      <p:sp>
        <p:nvSpPr>
          <p:cNvPr id="7" name="Rectangle: Rounded Corners 6">
            <a:extLst>
              <a:ext uri="{FF2B5EF4-FFF2-40B4-BE49-F238E27FC236}">
                <a16:creationId xmlns:a16="http://schemas.microsoft.com/office/drawing/2014/main" id="{EC54D360-3FA3-2DE7-FA94-67D9F1A87CA7}"/>
              </a:ext>
            </a:extLst>
          </p:cNvPr>
          <p:cNvSpPr/>
          <p:nvPr/>
        </p:nvSpPr>
        <p:spPr>
          <a:xfrm>
            <a:off x="2015439" y="1081246"/>
            <a:ext cx="1584176" cy="2255408"/>
          </a:xfrm>
          <a:prstGeom prst="roundRect">
            <a:avLst/>
          </a:prstGeom>
          <a:noFill/>
          <a:ln w="3810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8" name="Rectangle: Rounded Corners 7">
            <a:extLst>
              <a:ext uri="{FF2B5EF4-FFF2-40B4-BE49-F238E27FC236}">
                <a16:creationId xmlns:a16="http://schemas.microsoft.com/office/drawing/2014/main" id="{C3D45391-D0D1-F6AB-E486-CA127D0E3F3C}"/>
              </a:ext>
            </a:extLst>
          </p:cNvPr>
          <p:cNvSpPr/>
          <p:nvPr/>
        </p:nvSpPr>
        <p:spPr>
          <a:xfrm>
            <a:off x="3828318" y="1066789"/>
            <a:ext cx="1584176" cy="2255408"/>
          </a:xfrm>
          <a:prstGeom prst="round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9" name="Rectangle: Rounded Corners 8">
            <a:extLst>
              <a:ext uri="{FF2B5EF4-FFF2-40B4-BE49-F238E27FC236}">
                <a16:creationId xmlns:a16="http://schemas.microsoft.com/office/drawing/2014/main" id="{952DEA6F-AB94-F7AF-5C6A-14D9B291EB72}"/>
              </a:ext>
            </a:extLst>
          </p:cNvPr>
          <p:cNvSpPr/>
          <p:nvPr/>
        </p:nvSpPr>
        <p:spPr>
          <a:xfrm>
            <a:off x="5592238" y="1071702"/>
            <a:ext cx="1584176" cy="2255408"/>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0" name="Rectangle: Rounded Corners 9">
            <a:extLst>
              <a:ext uri="{FF2B5EF4-FFF2-40B4-BE49-F238E27FC236}">
                <a16:creationId xmlns:a16="http://schemas.microsoft.com/office/drawing/2014/main" id="{F5DC55F6-F56B-8CF4-C0CE-8A532A750196}"/>
              </a:ext>
            </a:extLst>
          </p:cNvPr>
          <p:cNvSpPr/>
          <p:nvPr/>
        </p:nvSpPr>
        <p:spPr>
          <a:xfrm>
            <a:off x="196869" y="1081246"/>
            <a:ext cx="1584176" cy="2255408"/>
          </a:xfrm>
          <a:prstGeom prst="roundRect">
            <a:avLst/>
          </a:prstGeom>
          <a:noFill/>
          <a:ln w="3810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1" name="Content Placeholder 2">
            <a:extLst>
              <a:ext uri="{FF2B5EF4-FFF2-40B4-BE49-F238E27FC236}">
                <a16:creationId xmlns:a16="http://schemas.microsoft.com/office/drawing/2014/main" id="{D55E7E96-631D-1616-30CF-7296DD5E555F}"/>
              </a:ext>
            </a:extLst>
          </p:cNvPr>
          <p:cNvSpPr txBox="1">
            <a:spLocks/>
          </p:cNvSpPr>
          <p:nvPr/>
        </p:nvSpPr>
        <p:spPr>
          <a:xfrm>
            <a:off x="280045" y="1050471"/>
            <a:ext cx="1417824" cy="2330172"/>
          </a:xfrm>
          <a:prstGeom prst="rect">
            <a:avLst/>
          </a:prstGeom>
        </p:spPr>
        <p:txBody>
          <a:bodyPr vert="horz" lIns="91440" tIns="45720" rIns="91440" bIns="45720" rtlCol="0">
            <a:normAutofit lnSpcReduction="10000"/>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Font typeface="Arial" panose="020B0604020202020204" pitchFamily="34" charset="0"/>
              <a:buNone/>
            </a:pPr>
            <a:r>
              <a:rPr lang="en-NZ" sz="1200" b="1" dirty="0">
                <a:solidFill>
                  <a:schemeClr val="bg2">
                    <a:lumMod val="50000"/>
                  </a:schemeClr>
                </a:solidFill>
              </a:rPr>
              <a:t>Crown companies </a:t>
            </a:r>
          </a:p>
          <a:p>
            <a:r>
              <a:rPr lang="en-NZ" sz="1200" dirty="0"/>
              <a:t>Crown Research Institutes</a:t>
            </a:r>
            <a:r>
              <a:rPr lang="en-NZ" sz="900" dirty="0"/>
              <a:t> – ESR, Scion, Manaaki Whenua, AgResearch, NIWA, Plant &amp; Food, GNS Science </a:t>
            </a:r>
          </a:p>
          <a:p>
            <a:r>
              <a:rPr lang="en-NZ" sz="1200" dirty="0"/>
              <a:t>REANNZ</a:t>
            </a:r>
          </a:p>
          <a:p>
            <a:r>
              <a:rPr lang="en-NZ" sz="1200" dirty="0"/>
              <a:t>New Zealand Capital Growth Partners </a:t>
            </a:r>
          </a:p>
          <a:p>
            <a:r>
              <a:rPr lang="en-NZ" sz="1200" dirty="0"/>
              <a:t>Crown Regional Holdings </a:t>
            </a:r>
          </a:p>
        </p:txBody>
      </p:sp>
      <p:sp>
        <p:nvSpPr>
          <p:cNvPr id="12" name="Content Placeholder 2">
            <a:extLst>
              <a:ext uri="{FF2B5EF4-FFF2-40B4-BE49-F238E27FC236}">
                <a16:creationId xmlns:a16="http://schemas.microsoft.com/office/drawing/2014/main" id="{4432C92C-B9E6-CABE-5A0C-064DD01775BF}"/>
              </a:ext>
            </a:extLst>
          </p:cNvPr>
          <p:cNvSpPr txBox="1">
            <a:spLocks/>
          </p:cNvSpPr>
          <p:nvPr/>
        </p:nvSpPr>
        <p:spPr>
          <a:xfrm>
            <a:off x="5627208" y="1061881"/>
            <a:ext cx="1584176" cy="2330172"/>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Font typeface="Arial" panose="020B0604020202020204" pitchFamily="34" charset="0"/>
              <a:buNone/>
            </a:pPr>
            <a:r>
              <a:rPr lang="en-NZ" sz="1200" b="1" dirty="0">
                <a:solidFill>
                  <a:schemeClr val="accent4"/>
                </a:solidFill>
              </a:rPr>
              <a:t>Occupational Boards</a:t>
            </a:r>
          </a:p>
          <a:p>
            <a:r>
              <a:rPr lang="en-NZ" sz="1200" dirty="0"/>
              <a:t>Building Practitioners Board </a:t>
            </a:r>
          </a:p>
          <a:p>
            <a:r>
              <a:rPr lang="en-NZ" sz="1200" dirty="0"/>
              <a:t>Plumbers, Gasfitters &amp; Drainlayers Board</a:t>
            </a:r>
          </a:p>
          <a:p>
            <a:r>
              <a:rPr lang="en-NZ" sz="1200" dirty="0"/>
              <a:t>Chartered Professional Engineers Council </a:t>
            </a:r>
          </a:p>
          <a:p>
            <a:r>
              <a:rPr lang="en-NZ" sz="1200" dirty="0"/>
              <a:t>Electrical Workers Registration Board</a:t>
            </a:r>
          </a:p>
          <a:p>
            <a:endParaRPr lang="en-NZ" sz="1200" dirty="0"/>
          </a:p>
        </p:txBody>
      </p:sp>
      <p:sp>
        <p:nvSpPr>
          <p:cNvPr id="13" name="Content Placeholder 2">
            <a:extLst>
              <a:ext uri="{FF2B5EF4-FFF2-40B4-BE49-F238E27FC236}">
                <a16:creationId xmlns:a16="http://schemas.microsoft.com/office/drawing/2014/main" id="{F62F76C0-EACF-A080-1558-4CF089276842}"/>
              </a:ext>
            </a:extLst>
          </p:cNvPr>
          <p:cNvSpPr txBox="1">
            <a:spLocks/>
          </p:cNvSpPr>
          <p:nvPr/>
        </p:nvSpPr>
        <p:spPr>
          <a:xfrm>
            <a:off x="3923928" y="1061881"/>
            <a:ext cx="1474577" cy="2202253"/>
          </a:xfrm>
          <a:prstGeom prst="rect">
            <a:avLst/>
          </a:prstGeom>
        </p:spPr>
        <p:txBody>
          <a:bodyPr vert="horz" lIns="91440" tIns="45720" rIns="91440" bIns="45720" rtlCol="0">
            <a:normAutofit lnSpcReduction="10000"/>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en-NZ" sz="1200" b="1" dirty="0">
                <a:solidFill>
                  <a:srgbClr val="97D700"/>
                </a:solidFill>
              </a:rPr>
              <a:t>Tribunals/ disputes resolution</a:t>
            </a:r>
          </a:p>
          <a:p>
            <a:r>
              <a:rPr lang="en-NZ" sz="1200" dirty="0"/>
              <a:t>Copyright Tribunal</a:t>
            </a:r>
          </a:p>
          <a:p>
            <a:r>
              <a:rPr lang="en-NZ" sz="1200" dirty="0"/>
              <a:t>Electricity Rulings Panel</a:t>
            </a:r>
          </a:p>
          <a:p>
            <a:r>
              <a:rPr lang="en-NZ" sz="1200" dirty="0"/>
              <a:t>Financial Advisors Disciplinary Committee  </a:t>
            </a:r>
          </a:p>
          <a:p>
            <a:r>
              <a:rPr lang="en-NZ" sz="1200" dirty="0"/>
              <a:t>Motor Vehicle Disputes Tribunal</a:t>
            </a:r>
          </a:p>
          <a:p>
            <a:endParaRPr lang="en-NZ" dirty="0"/>
          </a:p>
        </p:txBody>
      </p:sp>
      <p:sp>
        <p:nvSpPr>
          <p:cNvPr id="14" name="Content Placeholder 2">
            <a:extLst>
              <a:ext uri="{FF2B5EF4-FFF2-40B4-BE49-F238E27FC236}">
                <a16:creationId xmlns:a16="http://schemas.microsoft.com/office/drawing/2014/main" id="{FFF347AE-EB9B-B358-6C99-82510776E364}"/>
              </a:ext>
            </a:extLst>
          </p:cNvPr>
          <p:cNvSpPr txBox="1">
            <a:spLocks/>
          </p:cNvSpPr>
          <p:nvPr/>
        </p:nvSpPr>
        <p:spPr>
          <a:xfrm>
            <a:off x="7441699" y="1081246"/>
            <a:ext cx="1547593" cy="2255409"/>
          </a:xfrm>
          <a:prstGeom prst="rect">
            <a:avLst/>
          </a:prstGeom>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en-NZ" sz="1200" b="1" dirty="0">
                <a:solidFill>
                  <a:schemeClr val="accent5"/>
                </a:solidFill>
              </a:rPr>
              <a:t>Advisory committees </a:t>
            </a:r>
          </a:p>
          <a:p>
            <a:r>
              <a:rPr lang="en-NZ" sz="1200" dirty="0"/>
              <a:t>Financial Advice Code Committee</a:t>
            </a:r>
          </a:p>
          <a:p>
            <a:r>
              <a:rPr lang="en-NZ" sz="1200" dirty="0"/>
              <a:t>Consumer Advocacy Council </a:t>
            </a:r>
          </a:p>
          <a:p>
            <a:r>
              <a:rPr lang="en-NZ" sz="1200" dirty="0"/>
              <a:t>New Zealand Standards Approval Board </a:t>
            </a:r>
          </a:p>
          <a:p>
            <a:r>
              <a:rPr lang="en-NZ" sz="1200" dirty="0"/>
              <a:t>New Zealand Story Board </a:t>
            </a:r>
          </a:p>
        </p:txBody>
      </p:sp>
      <p:sp>
        <p:nvSpPr>
          <p:cNvPr id="15" name="Title 1">
            <a:extLst>
              <a:ext uri="{FF2B5EF4-FFF2-40B4-BE49-F238E27FC236}">
                <a16:creationId xmlns:a16="http://schemas.microsoft.com/office/drawing/2014/main" id="{389FF9BC-DDAC-9706-7AC2-730BE048F3D8}"/>
              </a:ext>
            </a:extLst>
          </p:cNvPr>
          <p:cNvSpPr>
            <a:spLocks noGrp="1"/>
          </p:cNvSpPr>
          <p:nvPr>
            <p:ph type="title"/>
          </p:nvPr>
        </p:nvSpPr>
        <p:spPr>
          <a:xfrm>
            <a:off x="181650" y="134775"/>
            <a:ext cx="8229600" cy="857250"/>
          </a:xfrm>
        </p:spPr>
        <p:txBody>
          <a:bodyPr/>
          <a:lstStyle/>
          <a:p>
            <a:r>
              <a:rPr lang="en-NZ" dirty="0"/>
              <a:t>MBIE’s Boards</a:t>
            </a:r>
          </a:p>
        </p:txBody>
      </p:sp>
    </p:spTree>
    <p:extLst>
      <p:ext uri="{BB962C8B-B14F-4D97-AF65-F5344CB8AC3E}">
        <p14:creationId xmlns:p14="http://schemas.microsoft.com/office/powerpoint/2010/main" val="3177346819"/>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79AB56-7EDE-63ED-C8E0-AA0F5B8A90D7}"/>
              </a:ext>
            </a:extLst>
          </p:cNvPr>
          <p:cNvSpPr>
            <a:spLocks noGrp="1"/>
          </p:cNvSpPr>
          <p:nvPr>
            <p:ph type="title"/>
          </p:nvPr>
        </p:nvSpPr>
        <p:spPr>
          <a:xfrm>
            <a:off x="452765" y="361958"/>
            <a:ext cx="8229600" cy="857250"/>
          </a:xfrm>
        </p:spPr>
        <p:txBody>
          <a:bodyPr>
            <a:normAutofit fontScale="90000"/>
          </a:bodyPr>
          <a:lstStyle/>
          <a:p>
            <a:r>
              <a:rPr lang="en-NZ" sz="3600" b="1" dirty="0">
                <a:solidFill>
                  <a:prstClr val="black"/>
                </a:solidFill>
              </a:rPr>
              <a:t>Crown entities deliver key services for New Zealand  </a:t>
            </a:r>
            <a:br>
              <a:rPr lang="en-NZ" sz="3600" b="1" dirty="0">
                <a:solidFill>
                  <a:prstClr val="black"/>
                </a:solidFill>
              </a:rPr>
            </a:br>
            <a:endParaRPr lang="en-NZ" dirty="0"/>
          </a:p>
        </p:txBody>
      </p:sp>
      <p:sp>
        <p:nvSpPr>
          <p:cNvPr id="4" name="Footer Placeholder 3">
            <a:extLst>
              <a:ext uri="{FF2B5EF4-FFF2-40B4-BE49-F238E27FC236}">
                <a16:creationId xmlns:a16="http://schemas.microsoft.com/office/drawing/2014/main" id="{B593038B-024D-606C-8E74-FDA441A84BEC}"/>
              </a:ext>
            </a:extLst>
          </p:cNvPr>
          <p:cNvSpPr>
            <a:spLocks noGrp="1"/>
          </p:cNvSpPr>
          <p:nvPr>
            <p:ph type="ftr" sz="quarter" idx="11"/>
          </p:nvPr>
        </p:nvSpPr>
        <p:spPr/>
        <p:txBody>
          <a:bodyPr/>
          <a:lstStyle/>
          <a:p>
            <a:r>
              <a:rPr lang="en-NZ" dirty="0"/>
              <a:t>MBIE board appointments, September 2023</a:t>
            </a:r>
          </a:p>
        </p:txBody>
      </p:sp>
      <p:sp>
        <p:nvSpPr>
          <p:cNvPr id="5" name="Content Placeholder 2">
            <a:extLst>
              <a:ext uri="{FF2B5EF4-FFF2-40B4-BE49-F238E27FC236}">
                <a16:creationId xmlns:a16="http://schemas.microsoft.com/office/drawing/2014/main" id="{600A224E-57A7-BA0E-1112-7F2CD1D7E84C}"/>
              </a:ext>
            </a:extLst>
          </p:cNvPr>
          <p:cNvSpPr txBox="1">
            <a:spLocks noGrp="1"/>
          </p:cNvSpPr>
          <p:nvPr>
            <p:ph idx="1"/>
          </p:nvPr>
        </p:nvSpPr>
        <p:spPr>
          <a:xfrm>
            <a:off x="457200" y="1200150"/>
            <a:ext cx="8229600" cy="3394075"/>
          </a:xfrm>
          <a:prstGeom prst="rect">
            <a:avLst/>
          </a:prstGeom>
        </p:spPr>
        <p:txBody>
          <a:bodyPr lIns="0" tIns="0" rIns="0" bIns="0">
            <a:normAutofit/>
          </a:bodyPr>
          <a:lstStyle>
            <a:lvl1pPr marL="329628" indent="-329628" algn="l" defTabSz="879009" rtl="0" eaLnBrk="1" latinLnBrk="0" hangingPunct="1">
              <a:spcBef>
                <a:spcPct val="20000"/>
              </a:spcBef>
              <a:buFont typeface="Arial" pitchFamily="34" charset="0"/>
              <a:buChar char="•"/>
              <a:defRPr sz="3100" kern="1200">
                <a:solidFill>
                  <a:schemeClr val="tx1"/>
                </a:solidFill>
                <a:latin typeface="+mn-lt"/>
                <a:ea typeface="+mn-ea"/>
                <a:cs typeface="+mn-cs"/>
              </a:defRPr>
            </a:lvl1pPr>
            <a:lvl2pPr marL="714196" indent="-274690" algn="l" defTabSz="879009" rtl="0" eaLnBrk="1" latinLnBrk="0" hangingPunct="1">
              <a:spcBef>
                <a:spcPct val="20000"/>
              </a:spcBef>
              <a:buFont typeface="Arial" pitchFamily="34" charset="0"/>
              <a:buChar char="–"/>
              <a:defRPr sz="2700" kern="1200">
                <a:solidFill>
                  <a:schemeClr val="tx1"/>
                </a:solidFill>
                <a:latin typeface="+mn-lt"/>
                <a:ea typeface="+mn-ea"/>
                <a:cs typeface="+mn-cs"/>
              </a:defRPr>
            </a:lvl2pPr>
            <a:lvl3pPr marL="1098763" indent="-219753" algn="l" defTabSz="879009" rtl="0" eaLnBrk="1" latinLnBrk="0" hangingPunct="1">
              <a:spcBef>
                <a:spcPct val="20000"/>
              </a:spcBef>
              <a:buFont typeface="Arial" pitchFamily="34" charset="0"/>
              <a:buChar char="•"/>
              <a:defRPr sz="2300" kern="1200">
                <a:solidFill>
                  <a:schemeClr val="tx1"/>
                </a:solidFill>
                <a:latin typeface="+mn-lt"/>
                <a:ea typeface="+mn-ea"/>
                <a:cs typeface="+mn-cs"/>
              </a:defRPr>
            </a:lvl3pPr>
            <a:lvl4pPr marL="1538267" indent="-219753" algn="l" defTabSz="879009" rtl="0" eaLnBrk="1" latinLnBrk="0" hangingPunct="1">
              <a:spcBef>
                <a:spcPct val="20000"/>
              </a:spcBef>
              <a:buFont typeface="Arial" pitchFamily="34" charset="0"/>
              <a:buChar char="–"/>
              <a:defRPr sz="1900" kern="1200">
                <a:solidFill>
                  <a:schemeClr val="tx1"/>
                </a:solidFill>
                <a:latin typeface="+mn-lt"/>
                <a:ea typeface="+mn-ea"/>
                <a:cs typeface="+mn-cs"/>
              </a:defRPr>
            </a:lvl4pPr>
            <a:lvl5pPr marL="1977771" indent="-219753" algn="l" defTabSz="879009" rtl="0" eaLnBrk="1" latinLnBrk="0" hangingPunct="1">
              <a:spcBef>
                <a:spcPct val="20000"/>
              </a:spcBef>
              <a:buFont typeface="Arial" pitchFamily="34" charset="0"/>
              <a:buChar char="»"/>
              <a:defRPr sz="1900" kern="1200">
                <a:solidFill>
                  <a:schemeClr val="tx1"/>
                </a:solidFill>
                <a:latin typeface="+mn-lt"/>
                <a:ea typeface="+mn-ea"/>
                <a:cs typeface="+mn-cs"/>
              </a:defRPr>
            </a:lvl5pPr>
            <a:lvl6pPr marL="2417276" indent="-219753" algn="l" defTabSz="879009"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2856781" indent="-219753" algn="l" defTabSz="879009"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296286" indent="-219753" algn="l" defTabSz="879009"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735791" indent="-219753" algn="l" defTabSz="879009" rtl="0" eaLnBrk="1" latinLnBrk="0" hangingPunct="1">
              <a:spcBef>
                <a:spcPct val="20000"/>
              </a:spcBef>
              <a:buFont typeface="Arial" pitchFamily="34" charset="0"/>
              <a:buChar char="•"/>
              <a:defRPr sz="1900" kern="1200">
                <a:solidFill>
                  <a:schemeClr val="tx1"/>
                </a:solidFill>
                <a:latin typeface="+mn-lt"/>
                <a:ea typeface="+mn-ea"/>
                <a:cs typeface="+mn-cs"/>
              </a:defRPr>
            </a:lvl9pPr>
          </a:lstStyle>
          <a:p>
            <a:pPr marL="329628" lvl="1" indent="-329628">
              <a:lnSpc>
                <a:spcPct val="100000"/>
              </a:lnSpc>
              <a:buFont typeface="Arial" pitchFamily="34" charset="0"/>
              <a:buChar char="•"/>
            </a:pPr>
            <a:r>
              <a:rPr lang="en-NZ" sz="1800" dirty="0">
                <a:solidFill>
                  <a:prstClr val="black"/>
                </a:solidFill>
              </a:rPr>
              <a:t>They constitute a wide variety of public organisations delivering many public services </a:t>
            </a:r>
          </a:p>
          <a:p>
            <a:pPr marL="329628" lvl="1" indent="-329628">
              <a:lnSpc>
                <a:spcPct val="100000"/>
              </a:lnSpc>
              <a:buFont typeface="Arial" pitchFamily="34" charset="0"/>
              <a:buChar char="•"/>
            </a:pPr>
            <a:r>
              <a:rPr lang="en-NZ" sz="1800" dirty="0">
                <a:solidFill>
                  <a:prstClr val="black"/>
                </a:solidFill>
              </a:rPr>
              <a:t>They are often the ‘face of government’: </a:t>
            </a:r>
          </a:p>
          <a:p>
            <a:pPr marL="714195" lvl="2" indent="-329628">
              <a:lnSpc>
                <a:spcPct val="110000"/>
              </a:lnSpc>
            </a:pPr>
            <a:r>
              <a:rPr lang="en-US" sz="1400" dirty="0">
                <a:solidFill>
                  <a:prstClr val="black"/>
                </a:solidFill>
              </a:rPr>
              <a:t>regulation of workplace health and safety</a:t>
            </a:r>
            <a:r>
              <a:rPr lang="en-NZ" sz="1400" dirty="0">
                <a:solidFill>
                  <a:prstClr val="black"/>
                </a:solidFill>
              </a:rPr>
              <a:t>, the electricity market and financial markets</a:t>
            </a:r>
          </a:p>
          <a:p>
            <a:pPr marL="714195" lvl="2" indent="-329628">
              <a:lnSpc>
                <a:spcPct val="110000"/>
              </a:lnSpc>
            </a:pPr>
            <a:r>
              <a:rPr lang="en-NZ" sz="1400" dirty="0">
                <a:solidFill>
                  <a:prstClr val="black"/>
                </a:solidFill>
              </a:rPr>
              <a:t>monitoring and enforcing market competition</a:t>
            </a:r>
          </a:p>
          <a:p>
            <a:pPr marL="714195" lvl="2" indent="-329628">
              <a:lnSpc>
                <a:spcPct val="110000"/>
              </a:lnSpc>
            </a:pPr>
            <a:r>
              <a:rPr lang="en-NZ" sz="1400" dirty="0">
                <a:solidFill>
                  <a:prstClr val="black"/>
                </a:solidFill>
              </a:rPr>
              <a:t>accreditation of laboratories and other standardised bodies</a:t>
            </a:r>
          </a:p>
          <a:p>
            <a:pPr marL="714195" lvl="2" indent="-329628">
              <a:lnSpc>
                <a:spcPct val="110000"/>
              </a:lnSpc>
            </a:pPr>
            <a:r>
              <a:rPr lang="en-NZ" sz="1400" dirty="0">
                <a:solidFill>
                  <a:prstClr val="black"/>
                </a:solidFill>
              </a:rPr>
              <a:t>scientific research (Crown Research Institutes)</a:t>
            </a:r>
          </a:p>
          <a:p>
            <a:pPr marL="329628" lvl="1" indent="-329628">
              <a:lnSpc>
                <a:spcPct val="100000"/>
              </a:lnSpc>
              <a:buFont typeface="Arial" pitchFamily="34" charset="0"/>
              <a:buChar char="•"/>
            </a:pPr>
            <a:r>
              <a:rPr lang="en-NZ" sz="1800" dirty="0">
                <a:solidFill>
                  <a:prstClr val="black"/>
                </a:solidFill>
              </a:rPr>
              <a:t>Crown entities play an important role in supporting the delivery of critical public services. In 2022, Crown entities: </a:t>
            </a:r>
          </a:p>
          <a:p>
            <a:pPr marL="714195" lvl="2" indent="-329628">
              <a:lnSpc>
                <a:spcPct val="100000"/>
              </a:lnSpc>
            </a:pPr>
            <a:r>
              <a:rPr lang="en-NZ" sz="1400" dirty="0">
                <a:solidFill>
                  <a:prstClr val="black"/>
                </a:solidFill>
              </a:rPr>
              <a:t>collectively employed 70% of central Government employees </a:t>
            </a:r>
          </a:p>
          <a:p>
            <a:pPr marL="714195" lvl="2" indent="-329628">
              <a:lnSpc>
                <a:spcPct val="100000"/>
              </a:lnSpc>
            </a:pPr>
            <a:r>
              <a:rPr lang="en-NZ" sz="1400" dirty="0">
                <a:solidFill>
                  <a:prstClr val="black"/>
                </a:solidFill>
              </a:rPr>
              <a:t>held 54% of fixed assets on the Crown’s balance sheet </a:t>
            </a:r>
          </a:p>
          <a:p>
            <a:pPr marL="714195" lvl="2" indent="-329628">
              <a:lnSpc>
                <a:spcPct val="100000"/>
              </a:lnSpc>
            </a:pPr>
            <a:r>
              <a:rPr lang="en-NZ" sz="1400" dirty="0">
                <a:solidFill>
                  <a:prstClr val="black"/>
                </a:solidFill>
              </a:rPr>
              <a:t>accounted for more than a third of total government expenditure (about $90 billion). </a:t>
            </a:r>
          </a:p>
          <a:p>
            <a:pPr marL="329628" lvl="1" indent="-329628">
              <a:lnSpc>
                <a:spcPct val="100000"/>
              </a:lnSpc>
              <a:buFont typeface="Arial" pitchFamily="34" charset="0"/>
              <a:buChar char="•"/>
            </a:pPr>
            <a:endParaRPr lang="en-NZ" sz="1800" dirty="0">
              <a:solidFill>
                <a:prstClr val="black"/>
              </a:solidFill>
            </a:endParaRPr>
          </a:p>
        </p:txBody>
      </p:sp>
      <p:pic>
        <p:nvPicPr>
          <p:cNvPr id="3" name="Picture 2" descr="A picture containing black, darkness&#10;&#10;Description automatically generated">
            <a:extLst>
              <a:ext uri="{FF2B5EF4-FFF2-40B4-BE49-F238E27FC236}">
                <a16:creationId xmlns:a16="http://schemas.microsoft.com/office/drawing/2014/main" id="{579FEEF2-076B-4770-1A31-1CBB240E109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71283" y="122256"/>
            <a:ext cx="654778" cy="1047529"/>
          </a:xfrm>
          <a:prstGeom prst="rect">
            <a:avLst/>
          </a:prstGeom>
        </p:spPr>
      </p:pic>
    </p:spTree>
    <p:extLst>
      <p:ext uri="{BB962C8B-B14F-4D97-AF65-F5344CB8AC3E}">
        <p14:creationId xmlns:p14="http://schemas.microsoft.com/office/powerpoint/2010/main" val="183661221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447DE-D8D5-B589-5111-C6F48171E33D}"/>
              </a:ext>
            </a:extLst>
          </p:cNvPr>
          <p:cNvSpPr>
            <a:spLocks noGrp="1"/>
          </p:cNvSpPr>
          <p:nvPr>
            <p:ph type="title"/>
          </p:nvPr>
        </p:nvSpPr>
        <p:spPr/>
        <p:txBody>
          <a:bodyPr/>
          <a:lstStyle/>
          <a:p>
            <a:r>
              <a:rPr lang="en-NZ" dirty="0"/>
              <a:t>The different roles</a:t>
            </a:r>
          </a:p>
        </p:txBody>
      </p:sp>
      <p:sp>
        <p:nvSpPr>
          <p:cNvPr id="3" name="Content Placeholder 2">
            <a:extLst>
              <a:ext uri="{FF2B5EF4-FFF2-40B4-BE49-F238E27FC236}">
                <a16:creationId xmlns:a16="http://schemas.microsoft.com/office/drawing/2014/main" id="{EAB7E518-EEE7-B6C4-04CF-4C52E35668CD}"/>
              </a:ext>
            </a:extLst>
          </p:cNvPr>
          <p:cNvSpPr>
            <a:spLocks noGrp="1"/>
          </p:cNvSpPr>
          <p:nvPr>
            <p:ph idx="1"/>
          </p:nvPr>
        </p:nvSpPr>
        <p:spPr/>
        <p:txBody>
          <a:bodyPr/>
          <a:lstStyle/>
          <a:p>
            <a:r>
              <a:rPr lang="en-NZ" dirty="0"/>
              <a:t>Governance </a:t>
            </a:r>
          </a:p>
          <a:p>
            <a:r>
              <a:rPr lang="en-NZ" dirty="0"/>
              <a:t>Regulatory </a:t>
            </a:r>
          </a:p>
          <a:p>
            <a:r>
              <a:rPr lang="en-NZ" dirty="0"/>
              <a:t>Technical capability (legal, engineering, chartered accountant)</a:t>
            </a:r>
          </a:p>
          <a:p>
            <a:r>
              <a:rPr lang="en-NZ" dirty="0"/>
              <a:t>Lay person</a:t>
            </a:r>
          </a:p>
          <a:p>
            <a:r>
              <a:rPr lang="en-NZ" dirty="0"/>
              <a:t>Consumer representative </a:t>
            </a:r>
          </a:p>
        </p:txBody>
      </p:sp>
      <p:sp>
        <p:nvSpPr>
          <p:cNvPr id="4" name="Footer Placeholder 3">
            <a:extLst>
              <a:ext uri="{FF2B5EF4-FFF2-40B4-BE49-F238E27FC236}">
                <a16:creationId xmlns:a16="http://schemas.microsoft.com/office/drawing/2014/main" id="{10910F27-C375-184C-C901-2105A5A425AF}"/>
              </a:ext>
            </a:extLst>
          </p:cNvPr>
          <p:cNvSpPr>
            <a:spLocks noGrp="1"/>
          </p:cNvSpPr>
          <p:nvPr>
            <p:ph type="ftr" sz="quarter" idx="11"/>
          </p:nvPr>
        </p:nvSpPr>
        <p:spPr/>
        <p:txBody>
          <a:bodyPr/>
          <a:lstStyle/>
          <a:p>
            <a:r>
              <a:rPr lang="en-NZ"/>
              <a:t>MBIE board appointments, September 2023</a:t>
            </a:r>
          </a:p>
        </p:txBody>
      </p:sp>
      <p:pic>
        <p:nvPicPr>
          <p:cNvPr id="5" name="Picture 4" descr="A black background with a black square&#10;&#10;Description automatically generated with medium confidence">
            <a:extLst>
              <a:ext uri="{FF2B5EF4-FFF2-40B4-BE49-F238E27FC236}">
                <a16:creationId xmlns:a16="http://schemas.microsoft.com/office/drawing/2014/main" id="{B0DDEE53-C610-6CB8-FEB3-E9C17AA4739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68344" y="548877"/>
            <a:ext cx="814146" cy="791965"/>
          </a:xfrm>
          <a:prstGeom prst="rect">
            <a:avLst/>
          </a:prstGeom>
        </p:spPr>
      </p:pic>
    </p:spTree>
    <p:extLst>
      <p:ext uri="{BB962C8B-B14F-4D97-AF65-F5344CB8AC3E}">
        <p14:creationId xmlns:p14="http://schemas.microsoft.com/office/powerpoint/2010/main" val="4140620337"/>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10.0.14393.0"/>
  <p:tag name="AS_RELEASE_DATE" val="2017.08.21"/>
  <p:tag name="AS_TITLE" val="Aspose.Slides for .NET 4.0"/>
  <p:tag name="AS_VERSION" val="17.8"/>
</p:tagLst>
</file>

<file path=ppt/theme/theme1.xml><?xml version="1.0" encoding="utf-8"?>
<a:theme xmlns:a="http://schemas.openxmlformats.org/drawingml/2006/main" name="Office Theme">
  <a:themeElements>
    <a:clrScheme name="MBIE 1">
      <a:dk1>
        <a:srgbClr val="000000"/>
      </a:dk1>
      <a:lt1>
        <a:srgbClr val="FFFFFF"/>
      </a:lt1>
      <a:dk2>
        <a:srgbClr val="006171"/>
      </a:dk2>
      <a:lt2>
        <a:srgbClr val="00B5E1"/>
      </a:lt2>
      <a:accent1>
        <a:srgbClr val="111C4D"/>
      </a:accent1>
      <a:accent2>
        <a:srgbClr val="70AC46"/>
      </a:accent2>
      <a:accent3>
        <a:srgbClr val="11821F"/>
      </a:accent3>
      <a:accent4>
        <a:srgbClr val="753BBD"/>
      </a:accent4>
      <a:accent5>
        <a:srgbClr val="E16900"/>
      </a:accent5>
      <a:accent6>
        <a:srgbClr val="FBE122"/>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BIE Master presentation with karakia.potx" id="{069AE89F-7B75-4F5E-997D-2C8127985FE7}" vid="{18E420F8-3EB3-4A54-AA70-25E4B014076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1134</TotalTime>
  <Words>1594</Words>
  <Application>Microsoft Office PowerPoint</Application>
  <PresentationFormat>On-screen Show (16:9)</PresentationFormat>
  <Paragraphs>309</Paragraphs>
  <Slides>27</Slides>
  <Notes>14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27</vt:i4>
      </vt:variant>
    </vt:vector>
  </HeadingPairs>
  <TitlesOfParts>
    <vt:vector size="30" baseType="lpstr">
      <vt:lpstr>Arial</vt:lpstr>
      <vt:lpstr>Calibri</vt:lpstr>
      <vt:lpstr>Office Theme</vt:lpstr>
      <vt:lpstr>PowerPoint Presentation</vt:lpstr>
      <vt:lpstr>PowerPoint Presentation</vt:lpstr>
      <vt:lpstr>Speakers</vt:lpstr>
      <vt:lpstr>Overview</vt:lpstr>
      <vt:lpstr>MBIE’s Boards</vt:lpstr>
      <vt:lpstr>Ministerial portfolios</vt:lpstr>
      <vt:lpstr>MBIE’s Boards</vt:lpstr>
      <vt:lpstr>Crown entities deliver key services for New Zealand   </vt:lpstr>
      <vt:lpstr>The different roles</vt:lpstr>
      <vt:lpstr>Appointment process</vt:lpstr>
      <vt:lpstr>Appointment process and timeframes</vt:lpstr>
      <vt:lpstr>Planning &amp; Scoping </vt:lpstr>
      <vt:lpstr>Candidate sourcing </vt:lpstr>
      <vt:lpstr>Ministerial decision – agree shortlist</vt:lpstr>
      <vt:lpstr>Interviews</vt:lpstr>
      <vt:lpstr>Ministerial decision – preferred candidate</vt:lpstr>
      <vt:lpstr>Cabinet process</vt:lpstr>
      <vt:lpstr>Timeframes </vt:lpstr>
      <vt:lpstr>Good things to know </vt:lpstr>
      <vt:lpstr>Governance CV and cover letter</vt:lpstr>
      <vt:lpstr>What we look for</vt:lpstr>
      <vt:lpstr>Expectations of appointees</vt:lpstr>
      <vt:lpstr>Other things to know </vt:lpstr>
      <vt:lpstr>Questions?</vt:lpstr>
      <vt:lpstr>PowerPoint Presentation</vt:lpstr>
      <vt:lpstr>PowerPoint Presentation</vt:lpstr>
      <vt:lpstr>PowerPoint Presentation</vt:lpstr>
    </vt:vector>
  </TitlesOfParts>
  <Company>Ministry of Business, Innovation and Employment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 goes here</dc:title>
  <dc:creator>Sarah Cox</dc:creator>
  <cp:lastModifiedBy>Liz Chin</cp:lastModifiedBy>
  <cp:revision>53</cp:revision>
  <dcterms:created xsi:type="dcterms:W3CDTF">2023-08-24T03:24:38Z</dcterms:created>
  <dcterms:modified xsi:type="dcterms:W3CDTF">2023-09-18T23:18:41Z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INKTEK-FILE-ID">
    <vt:lpwstr>01C0-2960-182B-3132</vt:lpwstr>
  </property>
  <property fmtid="{D5CDD505-2E9C-101B-9397-08002B2CF9AE}" pid="3" name="MSIP_Label_738466f7-346c-47bb-a4d2-4a6558d61975_Enabled">
    <vt:lpwstr>true</vt:lpwstr>
  </property>
  <property fmtid="{D5CDD505-2E9C-101B-9397-08002B2CF9AE}" pid="4" name="MSIP_Label_738466f7-346c-47bb-a4d2-4a6558d61975_SetDate">
    <vt:lpwstr>2023-08-24T03:40:06Z</vt:lpwstr>
  </property>
  <property fmtid="{D5CDD505-2E9C-101B-9397-08002B2CF9AE}" pid="5" name="MSIP_Label_738466f7-346c-47bb-a4d2-4a6558d61975_Method">
    <vt:lpwstr>Privileged</vt:lpwstr>
  </property>
  <property fmtid="{D5CDD505-2E9C-101B-9397-08002B2CF9AE}" pid="6" name="MSIP_Label_738466f7-346c-47bb-a4d2-4a6558d61975_Name">
    <vt:lpwstr>UNCLASSIFIED</vt:lpwstr>
  </property>
  <property fmtid="{D5CDD505-2E9C-101B-9397-08002B2CF9AE}" pid="7" name="MSIP_Label_738466f7-346c-47bb-a4d2-4a6558d61975_SiteId">
    <vt:lpwstr>78b2bd11-e42b-47ea-b011-2e04c3af5ec1</vt:lpwstr>
  </property>
  <property fmtid="{D5CDD505-2E9C-101B-9397-08002B2CF9AE}" pid="8" name="MSIP_Label_738466f7-346c-47bb-a4d2-4a6558d61975_ActionId">
    <vt:lpwstr>68808c8b-2dbb-4450-bb37-3e798799f02f</vt:lpwstr>
  </property>
  <property fmtid="{D5CDD505-2E9C-101B-9397-08002B2CF9AE}" pid="9" name="MSIP_Label_738466f7-346c-47bb-a4d2-4a6558d61975_ContentBits">
    <vt:lpwstr>0</vt:lpwstr>
  </property>
</Properties>
</file>